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59" r:id="rId3"/>
    <p:sldId id="360" r:id="rId4"/>
    <p:sldId id="368" r:id="rId5"/>
    <p:sldId id="314" r:id="rId6"/>
    <p:sldId id="315" r:id="rId7"/>
    <p:sldId id="312" r:id="rId8"/>
    <p:sldId id="313" r:id="rId9"/>
    <p:sldId id="270" r:id="rId10"/>
    <p:sldId id="316" r:id="rId11"/>
    <p:sldId id="272" r:id="rId12"/>
    <p:sldId id="326" r:id="rId13"/>
    <p:sldId id="318" r:id="rId14"/>
    <p:sldId id="275" r:id="rId15"/>
    <p:sldId id="307" r:id="rId16"/>
    <p:sldId id="328" r:id="rId17"/>
    <p:sldId id="277" r:id="rId18"/>
    <p:sldId id="331" r:id="rId19"/>
    <p:sldId id="302" r:id="rId20"/>
    <p:sldId id="343" r:id="rId21"/>
    <p:sldId id="342" r:id="rId22"/>
    <p:sldId id="344" r:id="rId23"/>
    <p:sldId id="336" r:id="rId24"/>
    <p:sldId id="345" r:id="rId25"/>
    <p:sldId id="346" r:id="rId26"/>
    <p:sldId id="337" r:id="rId27"/>
    <p:sldId id="347" r:id="rId28"/>
    <p:sldId id="348" r:id="rId29"/>
    <p:sldId id="338" r:id="rId30"/>
    <p:sldId id="320" r:id="rId31"/>
    <p:sldId id="362" r:id="rId32"/>
    <p:sldId id="339" r:id="rId33"/>
    <p:sldId id="350" r:id="rId34"/>
    <p:sldId id="365" r:id="rId35"/>
    <p:sldId id="367" r:id="rId36"/>
    <p:sldId id="353" r:id="rId37"/>
    <p:sldId id="352" r:id="rId38"/>
    <p:sldId id="354" r:id="rId39"/>
    <p:sldId id="355" r:id="rId40"/>
    <p:sldId id="357" r:id="rId41"/>
    <p:sldId id="340" r:id="rId42"/>
    <p:sldId id="324" r:id="rId43"/>
    <p:sldId id="295" r:id="rId44"/>
    <p:sldId id="341" r:id="rId45"/>
    <p:sldId id="358" r:id="rId46"/>
    <p:sldId id="363" r:id="rId47"/>
    <p:sldId id="296" r:id="rId48"/>
    <p:sldId id="317" r:id="rId49"/>
    <p:sldId id="257" r:id="rId50"/>
    <p:sldId id="36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p:normalViewPr>
  <p:slideViewPr>
    <p:cSldViewPr>
      <p:cViewPr varScale="1">
        <p:scale>
          <a:sx n="122" d="100"/>
          <a:sy n="122" d="100"/>
        </p:scale>
        <p:origin x="13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effectLst/>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effectLst/>
                <a:latin typeface="+mn-lt"/>
                <a:cs typeface="+mn-cs"/>
              </a:defRPr>
            </a:lvl1pPr>
          </a:lstStyle>
          <a:p>
            <a:pPr>
              <a:defRPr/>
            </a:pPr>
            <a:fld id="{A7EFB933-EB0D-44AC-9B2F-81E994678D5F}" type="datetimeFigureOut">
              <a:rPr lang="en-US"/>
              <a:pPr>
                <a:defRPr/>
              </a:pPr>
              <a:t>7/11/22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effectLst/>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effectLst/>
                <a:latin typeface="+mn-lt"/>
                <a:cs typeface="+mn-cs"/>
              </a:defRPr>
            </a:lvl1pPr>
          </a:lstStyle>
          <a:p>
            <a:pPr>
              <a:defRPr/>
            </a:pPr>
            <a:fld id="{4592E0C3-A103-4614-B287-385CB155502E}" type="slidenum">
              <a:rPr lang="en-US"/>
              <a:pPr>
                <a:defRPr/>
              </a:pPr>
              <a:t>‹#›</a:t>
            </a:fld>
            <a:endParaRPr lang="en-US"/>
          </a:p>
        </p:txBody>
      </p:sp>
    </p:spTree>
    <p:extLst>
      <p:ext uri="{BB962C8B-B14F-4D97-AF65-F5344CB8AC3E}">
        <p14:creationId xmlns:p14="http://schemas.microsoft.com/office/powerpoint/2010/main" val="42073899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7E099A-AD6E-4978-BEA0-B8E018B4976F}" type="slidenum">
              <a:rPr lang="en-US">
                <a:cs typeface="Arial" charset="0"/>
              </a:rPr>
              <a:pPr fontAlgn="base">
                <a:spcBef>
                  <a:spcPct val="0"/>
                </a:spcBef>
                <a:spcAft>
                  <a:spcPct val="0"/>
                </a:spcAft>
              </a:pPr>
              <a:t>30</a:t>
            </a:fld>
            <a:endParaRPr lang="en-US">
              <a:cs typeface="Arial" charset="0"/>
            </a:endParaRPr>
          </a:p>
        </p:txBody>
      </p:sp>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7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FC1A685-7416-4DB7-B088-8331FE6E1468}" type="slidenum">
              <a:rPr lang="en-US" sz="1200">
                <a:effectLst/>
                <a:latin typeface="Calibri" pitchFamily="34" charset="0"/>
              </a:rPr>
              <a:pPr algn="r"/>
              <a:t>30</a:t>
            </a:fld>
            <a:endParaRPr lang="en-US" sz="1200">
              <a:effectLst/>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186BC7-D85E-4314-85FE-1E6228ABDDAF}" type="datetimeFigureOut">
              <a:rPr lang="en-US"/>
              <a:pPr>
                <a:defRPr/>
              </a:pPr>
              <a:t>7/11/22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71C11-41DE-4743-BF34-1BAD81FAEA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B2D1EB-D36B-40DE-A1A0-4BFD24189347}" type="datetimeFigureOut">
              <a:rPr lang="en-US"/>
              <a:pPr>
                <a:defRPr/>
              </a:pPr>
              <a:t>7/11/22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BE151E-B626-4030-A5C8-0C3DD32FEE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311039-5E19-4BAB-A0DB-B9774E631859}" type="datetimeFigureOut">
              <a:rPr lang="en-US"/>
              <a:pPr>
                <a:defRPr/>
              </a:pPr>
              <a:t>7/11/22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9114DF-DE82-4CCE-ADF8-700F81AB0B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175B99-D58C-40C0-BC6B-E4CB863D2036}" type="datetimeFigureOut">
              <a:rPr lang="en-US"/>
              <a:pPr>
                <a:defRPr/>
              </a:pPr>
              <a:t>7/11/22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C0660D-2B80-40EC-9769-221B6FA3EE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5FBD1-8299-43FC-B8D2-883172D1DADF}" type="datetimeFigureOut">
              <a:rPr lang="en-US"/>
              <a:pPr>
                <a:defRPr/>
              </a:pPr>
              <a:t>7/11/22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F62AE0-9A73-4652-8AF9-5DFF3D55C8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16F5878-931B-40AC-81C3-5D36153B6544}" type="datetimeFigureOut">
              <a:rPr lang="en-US"/>
              <a:pPr>
                <a:defRPr/>
              </a:pPr>
              <a:t>7/11/22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EA8CCD-1C96-45D0-BBA5-63BEB130B2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FDEC4E-C882-4F42-AD8F-9C54C10A2232}" type="datetimeFigureOut">
              <a:rPr lang="en-US"/>
              <a:pPr>
                <a:defRPr/>
              </a:pPr>
              <a:t>7/11/22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C5FE5F-C7A7-48C8-9A4C-DB41481E45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40DDCDB-C7C4-4428-AE22-99649A7B64D0}" type="datetimeFigureOut">
              <a:rPr lang="en-US"/>
              <a:pPr>
                <a:defRPr/>
              </a:pPr>
              <a:t>7/11/22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5293DD-F0CF-4E46-A214-2088FAD8E8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B61D08-D27A-4CD6-B282-A37C77846C85}" type="datetimeFigureOut">
              <a:rPr lang="en-US"/>
              <a:pPr>
                <a:defRPr/>
              </a:pPr>
              <a:t>7/11/22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B2AEFC-C6F9-4838-856E-696C83866E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72F03-5264-4B1B-BFDA-A660A2548836}" type="datetimeFigureOut">
              <a:rPr lang="en-US"/>
              <a:pPr>
                <a:defRPr/>
              </a:pPr>
              <a:t>7/11/22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1037FD-AF56-4644-8F80-A50E40C43A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00E71E-A4E4-4358-A918-BC2808B72A41}" type="datetimeFigureOut">
              <a:rPr lang="en-US"/>
              <a:pPr>
                <a:defRPr/>
              </a:pPr>
              <a:t>7/11/22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71FB96-B803-4329-ADB3-F2FBE537D3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effectLst/>
                <a:latin typeface="+mn-lt"/>
                <a:cs typeface="+mn-cs"/>
              </a:defRPr>
            </a:lvl1pPr>
          </a:lstStyle>
          <a:p>
            <a:pPr>
              <a:defRPr/>
            </a:pPr>
            <a:fld id="{16298A47-9B56-4C5B-99AB-BD8794AB11A0}" type="datetimeFigureOut">
              <a:rPr lang="en-US"/>
              <a:pPr>
                <a:defRPr/>
              </a:pPr>
              <a:t>7/11/22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effectLst/>
                <a:latin typeface="+mn-lt"/>
                <a:cs typeface="+mn-cs"/>
              </a:defRPr>
            </a:lvl1pPr>
          </a:lstStyle>
          <a:p>
            <a:pPr>
              <a:defRPr/>
            </a:pPr>
            <a:fld id="{DF79107C-50B3-421A-9162-569377ED27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I:\drew\pix leadership\handshake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581400" y="5410200"/>
            <a:ext cx="5791200" cy="1219200"/>
          </a:xfrm>
          <a:prstGeom prst="rect">
            <a:avLst/>
          </a:prstGeom>
          <a:solidFill>
            <a:srgbClr val="FFC0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chemeClr val="tx1">
                    <a:lumMod val="95000"/>
                    <a:lumOff val="5000"/>
                  </a:schemeClr>
                </a:solidFill>
                <a:latin typeface="Arial Black" pitchFamily="34" charset="0"/>
              </a:rPr>
              <a:t>Dr. </a:t>
            </a:r>
            <a:r>
              <a:rPr lang="en-US" sz="3600" b="1" dirty="0" err="1">
                <a:ln w="11430"/>
                <a:solidFill>
                  <a:schemeClr val="tx1">
                    <a:lumMod val="95000"/>
                    <a:lumOff val="5000"/>
                  </a:schemeClr>
                </a:solidFill>
                <a:latin typeface="Arial Black" pitchFamily="34" charset="0"/>
              </a:rPr>
              <a:t>Lebron</a:t>
            </a:r>
            <a:r>
              <a:rPr lang="en-US" sz="3600" b="1" dirty="0">
                <a:ln w="11430"/>
                <a:solidFill>
                  <a:schemeClr val="tx1">
                    <a:lumMod val="95000"/>
                    <a:lumOff val="5000"/>
                  </a:schemeClr>
                </a:solidFill>
                <a:latin typeface="Arial Black" pitchFamily="34" charset="0"/>
              </a:rPr>
              <a:t> Fairbanks</a:t>
            </a:r>
          </a:p>
        </p:txBody>
      </p:sp>
      <p:sp>
        <p:nvSpPr>
          <p:cNvPr id="7" name="Title 6"/>
          <p:cNvSpPr>
            <a:spLocks noGrp="1"/>
          </p:cNvSpPr>
          <p:nvPr>
            <p:ph type="title"/>
          </p:nvPr>
        </p:nvSpPr>
        <p:spPr>
          <a:xfrm>
            <a:off x="4343400" y="1722438"/>
            <a:ext cx="4648200" cy="223996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b="1" dirty="0">
                <a:ln w="11430"/>
                <a:solidFill>
                  <a:srgbClr val="FFFF00"/>
                </a:solidFill>
                <a:effectLst>
                  <a:outerShdw blurRad="50800" dist="39000" dir="5460000" algn="tl">
                    <a:srgbClr val="000000">
                      <a:alpha val="38000"/>
                    </a:srgbClr>
                  </a:outerShdw>
                </a:effectLst>
                <a:latin typeface="Arial Black" pitchFamily="34" charset="0"/>
              </a:rPr>
              <a:t>Embracing  Tension and Transitions:</a:t>
            </a:r>
            <a:br>
              <a:rPr lang="en-US" b="1" dirty="0">
                <a:ln w="11430"/>
                <a:solidFill>
                  <a:srgbClr val="FFFF00"/>
                </a:solidFill>
                <a:effectLst>
                  <a:outerShdw blurRad="50800" dist="39000" dir="5460000" algn="tl">
                    <a:srgbClr val="000000">
                      <a:alpha val="38000"/>
                    </a:srgbClr>
                  </a:outerShdw>
                </a:effectLst>
                <a:latin typeface="Arial Black" pitchFamily="34" charset="0"/>
              </a:rPr>
            </a:br>
            <a:br>
              <a:rPr lang="en-US" sz="2400" b="1" dirty="0">
                <a:ln w="11430"/>
                <a:solidFill>
                  <a:srgbClr val="FFFF00"/>
                </a:solidFill>
                <a:effectLst>
                  <a:outerShdw blurRad="50800" dist="39000" dir="5460000" algn="tl">
                    <a:srgbClr val="000000">
                      <a:alpha val="38000"/>
                    </a:srgbClr>
                  </a:outerShdw>
                </a:effectLst>
                <a:latin typeface="Arial Black" pitchFamily="34" charset="0"/>
              </a:rPr>
            </a:br>
            <a:r>
              <a:rPr lang="en-US" b="1" dirty="0">
                <a:ln w="11430"/>
                <a:solidFill>
                  <a:srgbClr val="FFFF00"/>
                </a:solidFill>
                <a:effectLst>
                  <a:outerShdw blurRad="50800" dist="39000" dir="5460000" algn="tl">
                    <a:srgbClr val="000000">
                      <a:alpha val="38000"/>
                    </a:srgbClr>
                  </a:outerShdw>
                </a:effectLst>
                <a:latin typeface="Arial Black" pitchFamily="34" charset="0"/>
              </a:rPr>
              <a:t>Seven Essentials for Effective Leadership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482" name="Picture 2" descr="C:\Users\Ruth Salangsang\Desktop\6a00d834515f9b69e201310fc671c7970c-800wi.jpg"/>
          <p:cNvPicPr>
            <a:picLocks noChangeAspect="1" noChangeArrowheads="1"/>
          </p:cNvPicPr>
          <p:nvPr/>
        </p:nvPicPr>
        <p:blipFill>
          <a:blip r:embed="rId2" cstate="print"/>
          <a:srcRect r="67468"/>
          <a:stretch>
            <a:fillRect/>
          </a:stretch>
        </p:blipFill>
        <p:spPr bwMode="auto">
          <a:xfrm>
            <a:off x="0" y="1676400"/>
            <a:ext cx="2526030" cy="5181600"/>
          </a:xfrm>
          <a:prstGeom prst="rect">
            <a:avLst/>
          </a:prstGeom>
          <a:noFill/>
          <a:ln w="9525">
            <a:noFill/>
            <a:miter lim="800000"/>
            <a:headEnd/>
            <a:tailEnd/>
          </a:ln>
        </p:spPr>
      </p:pic>
      <p:pic>
        <p:nvPicPr>
          <p:cNvPr id="20483" name="Picture 3" descr="C:\Users\Ruth Salangsang\Desktop\6a00d834515f9b69e201310fc671c7970c-800wi.jpg"/>
          <p:cNvPicPr>
            <a:picLocks noChangeAspect="1" noChangeArrowheads="1"/>
          </p:cNvPicPr>
          <p:nvPr/>
        </p:nvPicPr>
        <p:blipFill>
          <a:blip r:embed="rId2" cstate="print"/>
          <a:srcRect l="63846"/>
          <a:stretch>
            <a:fillRect/>
          </a:stretch>
        </p:blipFill>
        <p:spPr bwMode="auto">
          <a:xfrm>
            <a:off x="6253982" y="1524000"/>
            <a:ext cx="2890017" cy="5334000"/>
          </a:xfrm>
          <a:prstGeom prst="rect">
            <a:avLst/>
          </a:prstGeom>
          <a:noFill/>
          <a:ln w="9525">
            <a:noFill/>
            <a:miter lim="800000"/>
            <a:headEnd/>
            <a:tailEnd/>
          </a:ln>
        </p:spPr>
      </p:pic>
      <p:sp>
        <p:nvSpPr>
          <p:cNvPr id="5" name="Rectangle 4"/>
          <p:cNvSpPr/>
          <p:nvPr/>
        </p:nvSpPr>
        <p:spPr>
          <a:xfrm>
            <a:off x="2667000" y="0"/>
            <a:ext cx="3657600" cy="624786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what </a:t>
            </a:r>
          </a:p>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does it really mean, </a:t>
            </a:r>
          </a:p>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to LEAD</a:t>
            </a:r>
          </a:p>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a divided faith community, with the mind of Christ?</a:t>
            </a:r>
            <a:endParaRPr lang="en-US" sz="4000" b="1" dirty="0">
              <a:ln w="11430"/>
              <a:solidFill>
                <a:srgbClr val="C00000"/>
              </a:solidFill>
              <a:effectLst>
                <a:outerShdw blurRad="50800" dist="39000" dir="5460000" algn="tl">
                  <a:srgbClr val="000000">
                    <a:alpha val="38000"/>
                  </a:srgbClr>
                </a:outerShdw>
              </a:effectLst>
              <a:latin typeface="+mn-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a:ln w="11430"/>
                <a:effectLst>
                  <a:outerShdw blurRad="50800" dist="39000" dir="5460000" algn="tl">
                    <a:srgbClr val="000000">
                      <a:alpha val="38000"/>
                    </a:srgbClr>
                  </a:outerShdw>
                </a:effectLst>
                <a:latin typeface="Arial Black" pitchFamily="34" charset="0"/>
              </a:rPr>
              <a:t>SIGMOID CURVE</a:t>
            </a:r>
          </a:p>
        </p:txBody>
      </p:sp>
      <p:pic>
        <p:nvPicPr>
          <p:cNvPr id="21506" name="Picture 2" descr="I:\drew\pix leadership\Sigmoid Curve. APNTS class.2012.JPG"/>
          <p:cNvPicPr>
            <a:picLocks noChangeAspect="1" noChangeArrowheads="1"/>
          </p:cNvPicPr>
          <p:nvPr/>
        </p:nvPicPr>
        <p:blipFill>
          <a:blip r:embed="rId2" cstate="print"/>
          <a:srcRect t="43256"/>
          <a:stretch>
            <a:fillRect/>
          </a:stretch>
        </p:blipFill>
        <p:spPr bwMode="auto">
          <a:xfrm>
            <a:off x="23813" y="2133600"/>
            <a:ext cx="9043987" cy="2971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4800" b="1" dirty="0">
                <a:ln w="11430"/>
                <a:effectLst>
                  <a:outerShdw blurRad="50800" dist="39000" dir="5460000" algn="tl">
                    <a:srgbClr val="000000">
                      <a:alpha val="38000"/>
                    </a:srgbClr>
                  </a:outerShdw>
                </a:effectLst>
                <a:latin typeface="Arial Black" pitchFamily="34" charset="0"/>
              </a:rPr>
              <a:t>Break out Point of F and G</a:t>
            </a:r>
          </a:p>
        </p:txBody>
      </p:sp>
      <p:pic>
        <p:nvPicPr>
          <p:cNvPr id="22530" name="Picture 2" descr="I:\drew\pix leadership\Sigmoid Curve Breakout section-APNTS.2012.JPG"/>
          <p:cNvPicPr>
            <a:picLocks noChangeAspect="1" noChangeArrowheads="1"/>
          </p:cNvPicPr>
          <p:nvPr/>
        </p:nvPicPr>
        <p:blipFill>
          <a:blip r:embed="rId2" cstate="print"/>
          <a:srcRect l="3125" t="43044" r="3125" b="15218"/>
          <a:stretch>
            <a:fillRect/>
          </a:stretch>
        </p:blipFill>
        <p:spPr bwMode="auto">
          <a:xfrm>
            <a:off x="0" y="2743200"/>
            <a:ext cx="9144000"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Users\Ruth Salangsang\Desktop\offering image.jpg"/>
          <p:cNvPicPr>
            <a:picLocks noChangeAspect="1" noChangeArrowheads="1"/>
          </p:cNvPicPr>
          <p:nvPr/>
        </p:nvPicPr>
        <p:blipFill>
          <a:blip r:embed="rId2" cstate="print"/>
          <a:srcRect r="51563"/>
          <a:stretch>
            <a:fillRect/>
          </a:stretch>
        </p:blipFill>
        <p:spPr bwMode="auto">
          <a:xfrm>
            <a:off x="0" y="0"/>
            <a:ext cx="4429125" cy="6858000"/>
          </a:xfrm>
          <a:prstGeom prst="rect">
            <a:avLst/>
          </a:prstGeom>
          <a:noFill/>
          <a:ln w="9525">
            <a:noFill/>
            <a:miter lim="800000"/>
            <a:headEnd/>
            <a:tailEnd/>
          </a:ln>
        </p:spPr>
      </p:pic>
      <p:sp>
        <p:nvSpPr>
          <p:cNvPr id="6" name="Title 5"/>
          <p:cNvSpPr>
            <a:spLocks noGrp="1"/>
          </p:cNvSpPr>
          <p:nvPr>
            <p:ph type="title"/>
          </p:nvPr>
        </p:nvSpPr>
        <p:spPr>
          <a:xfrm>
            <a:off x="3810000" y="1676400"/>
            <a:ext cx="5562600" cy="3810000"/>
          </a:xfrm>
        </p:spPr>
        <p:txBody>
          <a:bodyPr>
            <a:noAutofit/>
          </a:bodyPr>
          <a:lstStyle/>
          <a:p>
            <a:r>
              <a:rPr lang="en-US" sz="4000" dirty="0">
                <a:solidFill>
                  <a:schemeClr val="bg1"/>
                </a:solidFill>
                <a:latin typeface="Arial Black" pitchFamily="34" charset="0"/>
              </a:rPr>
              <a:t>Regarding the transition period, the leader</a:t>
            </a:r>
            <a:br>
              <a:rPr lang="en-US" sz="4000" dirty="0">
                <a:solidFill>
                  <a:schemeClr val="bg1"/>
                </a:solidFill>
                <a:latin typeface="Arial Black" pitchFamily="34" charset="0"/>
              </a:rPr>
            </a:br>
            <a:r>
              <a:rPr lang="en-US" sz="4000" dirty="0">
                <a:solidFill>
                  <a:schemeClr val="bg1"/>
                </a:solidFill>
                <a:latin typeface="Arial Black" pitchFamily="34" charset="0"/>
              </a:rPr>
              <a:t>must model </a:t>
            </a:r>
            <a:br>
              <a:rPr lang="en-US" sz="4000" dirty="0">
                <a:solidFill>
                  <a:schemeClr val="bg1"/>
                </a:solidFill>
                <a:latin typeface="Arial Black" pitchFamily="34" charset="0"/>
              </a:rPr>
            </a:br>
            <a:r>
              <a:rPr lang="en-US" sz="4000" dirty="0">
                <a:solidFill>
                  <a:srgbClr val="FFFF00"/>
                </a:solidFill>
                <a:latin typeface="Arial Black" pitchFamily="34" charset="0"/>
              </a:rPr>
              <a:t>consistency</a:t>
            </a:r>
            <a:r>
              <a:rPr lang="en-US" sz="4000" dirty="0">
                <a:solidFill>
                  <a:schemeClr val="bg1"/>
                </a:solidFill>
                <a:latin typeface="Arial Black" pitchFamily="34" charset="0"/>
              </a:rPr>
              <a:t>, </a:t>
            </a:r>
            <a:r>
              <a:rPr lang="en-US" sz="4000" dirty="0">
                <a:solidFill>
                  <a:srgbClr val="FFFF00"/>
                </a:solidFill>
                <a:latin typeface="Arial Black" pitchFamily="34" charset="0"/>
              </a:rPr>
              <a:t>steadiness</a:t>
            </a:r>
            <a:r>
              <a:rPr lang="en-US" sz="4000" dirty="0">
                <a:solidFill>
                  <a:schemeClr val="bg1"/>
                </a:solidFill>
                <a:latin typeface="Arial Black" pitchFamily="34" charset="0"/>
              </a:rPr>
              <a:t>, </a:t>
            </a:r>
            <a:r>
              <a:rPr lang="en-US" sz="4000" dirty="0">
                <a:solidFill>
                  <a:srgbClr val="FFFF00"/>
                </a:solidFill>
                <a:latin typeface="Arial Black" pitchFamily="34" charset="0"/>
              </a:rPr>
              <a:t>integrity</a:t>
            </a:r>
            <a:r>
              <a:rPr lang="en-US" sz="4000" dirty="0">
                <a:solidFill>
                  <a:schemeClr val="bg1"/>
                </a:solidFill>
                <a:latin typeface="Arial Black" pitchFamily="34" charset="0"/>
              </a:rPr>
              <a:t>, </a:t>
            </a:r>
            <a:br>
              <a:rPr lang="en-US" sz="4000" dirty="0">
                <a:solidFill>
                  <a:schemeClr val="bg1"/>
                </a:solidFill>
                <a:latin typeface="Arial Black" pitchFamily="34" charset="0"/>
              </a:rPr>
            </a:br>
            <a:r>
              <a:rPr lang="en-US" sz="4000" dirty="0">
                <a:solidFill>
                  <a:srgbClr val="FFFF00"/>
                </a:solidFill>
                <a:latin typeface="Arial Black" pitchFamily="34" charset="0"/>
              </a:rPr>
              <a:t>respect</a:t>
            </a:r>
            <a:r>
              <a:rPr lang="en-US" sz="4000" dirty="0">
                <a:solidFill>
                  <a:schemeClr val="bg1"/>
                </a:solidFill>
                <a:latin typeface="Arial Black" pitchFamily="34" charset="0"/>
              </a:rPr>
              <a:t>,</a:t>
            </a:r>
            <a:br>
              <a:rPr lang="en-US" sz="4000" dirty="0">
                <a:solidFill>
                  <a:schemeClr val="bg1"/>
                </a:solidFill>
                <a:latin typeface="Arial Black" pitchFamily="34" charset="0"/>
              </a:rPr>
            </a:br>
            <a:r>
              <a:rPr lang="en-US" sz="4000" dirty="0">
                <a:solidFill>
                  <a:srgbClr val="FFFF00"/>
                </a:solidFill>
                <a:latin typeface="Arial Black" pitchFamily="34" charset="0"/>
              </a:rPr>
              <a:t>trust</a:t>
            </a:r>
            <a:r>
              <a:rPr lang="en-US" sz="4000" dirty="0">
                <a:solidFill>
                  <a:schemeClr val="bg1"/>
                </a:solidFill>
                <a:latin typeface="Arial Black" pitchFamily="34" charset="0"/>
              </a:rPr>
              <a:t>, and </a:t>
            </a:r>
            <a:r>
              <a:rPr lang="en-US" sz="4000" dirty="0">
                <a:solidFill>
                  <a:srgbClr val="FFFF00"/>
                </a:solidFill>
                <a:latin typeface="Arial Black" pitchFamily="34" charset="0"/>
              </a:rPr>
              <a:t>communication</a:t>
            </a:r>
            <a:r>
              <a:rPr lang="en-US" sz="4000" dirty="0">
                <a:solidFill>
                  <a:schemeClr val="bg1"/>
                </a:solidFill>
                <a:latin typeface="Arial Black"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Ruth Salangsang\Desktop\man_question_mark.jpg"/>
          <p:cNvPicPr>
            <a:picLocks noChangeAspect="1" noChangeArrowheads="1"/>
          </p:cNvPicPr>
          <p:nvPr/>
        </p:nvPicPr>
        <p:blipFill>
          <a:blip r:embed="rId2" cstate="print"/>
          <a:srcRect l="9790" r="14685" b="6685"/>
          <a:stretch>
            <a:fillRect/>
          </a:stretch>
        </p:blipFill>
        <p:spPr bwMode="auto">
          <a:xfrm>
            <a:off x="6019800" y="2012597"/>
            <a:ext cx="3124200" cy="4845403"/>
          </a:xfrm>
          <a:prstGeom prst="rect">
            <a:avLst/>
          </a:prstGeom>
          <a:noFill/>
        </p:spPr>
      </p:pic>
      <p:sp>
        <p:nvSpPr>
          <p:cNvPr id="2" name="Title 1"/>
          <p:cNvSpPr>
            <a:spLocks noGrp="1"/>
          </p:cNvSpPr>
          <p:nvPr>
            <p:ph type="title"/>
          </p:nvPr>
        </p:nvSpPr>
        <p:spPr>
          <a:xfrm>
            <a:off x="381000" y="609600"/>
            <a:ext cx="8229600" cy="2362200"/>
          </a:xfrm>
        </p:spPr>
        <p:txBody>
          <a:bodyPr rtlCol="0">
            <a:normAutofit fontScale="90000"/>
          </a:bodyPr>
          <a:lstStyle/>
          <a:p>
            <a:pPr fontAlgn="auto">
              <a:spcAft>
                <a:spcPts val="0"/>
              </a:spcAft>
              <a:defRPr/>
            </a:pPr>
            <a:r>
              <a:rPr lang="en-US" b="1" dirty="0">
                <a:ln w="1905"/>
                <a:effectLst>
                  <a:outerShdw blurRad="38100" dist="38100" dir="2700000" algn="tl">
                    <a:srgbClr val="000000">
                      <a:alpha val="43137"/>
                    </a:srgbClr>
                  </a:outerShdw>
                </a:effectLst>
                <a:latin typeface="Arial Black" pitchFamily="34" charset="0"/>
              </a:rPr>
              <a:t>Where are you as leader and where is your congregation in the cycle?</a:t>
            </a:r>
          </a:p>
        </p:txBody>
      </p:sp>
      <p:sp>
        <p:nvSpPr>
          <p:cNvPr id="3" name="Title 1"/>
          <p:cNvSpPr>
            <a:spLocks/>
          </p:cNvSpPr>
          <p:nvPr/>
        </p:nvSpPr>
        <p:spPr bwMode="auto">
          <a:xfrm>
            <a:off x="228600" y="3810000"/>
            <a:ext cx="5562600" cy="2362200"/>
          </a:xfrm>
          <a:prstGeom prst="rect">
            <a:avLst/>
          </a:prstGeom>
          <a:noFill/>
          <a:ln w="9525">
            <a:noFill/>
            <a:miter lim="800000"/>
            <a:headEnd/>
            <a:tailEnd/>
          </a:ln>
        </p:spPr>
        <p:txBody>
          <a:bodyPr anchor="ctr"/>
          <a:lstStyle/>
          <a:p>
            <a:pPr algn="ctr"/>
            <a:r>
              <a:rPr lang="en-US" sz="4000" b="1" dirty="0">
                <a:effectLst>
                  <a:outerShdw blurRad="38100" dist="38100" dir="2700000" algn="tl">
                    <a:srgbClr val="C0C0C0"/>
                  </a:outerShdw>
                </a:effectLst>
                <a:latin typeface="Arial Black" pitchFamily="34" charset="0"/>
              </a:rPr>
              <a:t>What should be the role of leadership, regarding “F” and “G” alone?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Ruth Salangsang\Desktop\looking_ahead.jpg"/>
          <p:cNvPicPr>
            <a:picLocks noChangeAspect="1" noChangeArrowheads="1"/>
          </p:cNvPicPr>
          <p:nvPr/>
        </p:nvPicPr>
        <p:blipFill>
          <a:blip r:embed="rId2" cstate="print"/>
          <a:srcRect/>
          <a:stretch>
            <a:fillRect/>
          </a:stretch>
        </p:blipFill>
        <p:spPr bwMode="auto">
          <a:xfrm>
            <a:off x="0" y="0"/>
            <a:ext cx="5143500" cy="6858000"/>
          </a:xfrm>
          <a:prstGeom prst="rect">
            <a:avLst/>
          </a:prstGeom>
          <a:noFill/>
          <a:ln w="9525">
            <a:noFill/>
            <a:miter lim="800000"/>
            <a:headEnd/>
            <a:tailEnd/>
          </a:ln>
        </p:spPr>
      </p:pic>
      <p:pic>
        <p:nvPicPr>
          <p:cNvPr id="25602" name="Picture 2" descr="C:\Users\Ruth Salangsang\Desktop\looking_ahead.jpg"/>
          <p:cNvPicPr>
            <a:picLocks noChangeAspect="1" noChangeArrowheads="1"/>
          </p:cNvPicPr>
          <p:nvPr/>
        </p:nvPicPr>
        <p:blipFill>
          <a:blip r:embed="rId2" cstate="print"/>
          <a:srcRect l="54800"/>
          <a:stretch>
            <a:fillRect/>
          </a:stretch>
        </p:blipFill>
        <p:spPr bwMode="auto">
          <a:xfrm>
            <a:off x="2667000" y="0"/>
            <a:ext cx="6477000" cy="6858000"/>
          </a:xfrm>
          <a:prstGeom prst="rect">
            <a:avLst/>
          </a:prstGeom>
          <a:noFill/>
          <a:ln w="9525">
            <a:noFill/>
            <a:miter lim="800000"/>
            <a:headEnd/>
            <a:tailEnd/>
          </a:ln>
        </p:spPr>
      </p:pic>
      <p:sp>
        <p:nvSpPr>
          <p:cNvPr id="2" name="Title 1"/>
          <p:cNvSpPr>
            <a:spLocks noGrp="1"/>
          </p:cNvSpPr>
          <p:nvPr>
            <p:ph type="title"/>
          </p:nvPr>
        </p:nvSpPr>
        <p:spPr>
          <a:xfrm>
            <a:off x="2362200" y="1752600"/>
            <a:ext cx="6324600" cy="1143000"/>
          </a:xfrm>
        </p:spPr>
        <p:txBody>
          <a:bodyPr rtlCol="0">
            <a:noAutofit/>
          </a:bodyPr>
          <a:lstStyle/>
          <a:p>
            <a:pPr algn="l" fontAlgn="auto">
              <a:spcAft>
                <a:spcPts val="0"/>
              </a:spcAft>
              <a:defRPr/>
            </a:pPr>
            <a:r>
              <a:rPr lang="en-US" sz="3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“VISION” has to do with seeing things clearly and</a:t>
            </a:r>
            <a:br>
              <a:rPr lang="en-US" sz="3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3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at a great distance.”</a:t>
            </a:r>
          </a:p>
        </p:txBody>
      </p:sp>
      <p:sp>
        <p:nvSpPr>
          <p:cNvPr id="6" name="Title 1"/>
          <p:cNvSpPr txBox="1">
            <a:spLocks/>
          </p:cNvSpPr>
          <p:nvPr/>
        </p:nvSpPr>
        <p:spPr>
          <a:xfrm>
            <a:off x="1295400" y="76200"/>
            <a:ext cx="7848600" cy="457200"/>
          </a:xfrm>
          <a:prstGeom prst="rect">
            <a:avLst/>
          </a:prstGeom>
        </p:spPr>
        <p:txBody>
          <a:bodyPr anchor="ctr"/>
          <a:lstStyle/>
          <a:p>
            <a:pPr algn="r" fontAlgn="auto">
              <a:spcAft>
                <a:spcPts val="0"/>
              </a:spcAft>
              <a:defRPr/>
            </a:pPr>
            <a:r>
              <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a typeface="+mj-ea"/>
                <a:cs typeface="+mj-cs"/>
              </a:rPr>
              <a:t>Regarding the VISION thing…</a:t>
            </a:r>
          </a:p>
        </p:txBody>
      </p:sp>
      <p:sp>
        <p:nvSpPr>
          <p:cNvPr id="7" name="Title 1"/>
          <p:cNvSpPr txBox="1">
            <a:spLocks/>
          </p:cNvSpPr>
          <p:nvPr/>
        </p:nvSpPr>
        <p:spPr>
          <a:xfrm>
            <a:off x="2438400" y="4648200"/>
            <a:ext cx="6477000" cy="1143000"/>
          </a:xfrm>
          <a:prstGeom prst="rect">
            <a:avLst/>
          </a:prstGeom>
        </p:spPr>
        <p:txBody>
          <a:bodyPr anchor="ctr"/>
          <a:lstStyle/>
          <a:p>
            <a:pPr algn="r" fontAlgn="auto">
              <a:spcAft>
                <a:spcPts val="0"/>
              </a:spcAft>
              <a:defRPr/>
            </a:pPr>
            <a:r>
              <a:rPr lang="en-US" sz="3800" b="1" dirty="0">
                <a:ln w="12700">
                  <a:solidFill>
                    <a:schemeClr val="tx1"/>
                  </a:solidFill>
                  <a:prstDash val="solid"/>
                </a:ln>
                <a:solidFill>
                  <a:schemeClr val="bg2">
                    <a:tint val="85000"/>
                    <a:satMod val="155000"/>
                  </a:schemeClr>
                </a:solidFill>
                <a:latin typeface="Arial Black" pitchFamily="34" charset="0"/>
                <a:ea typeface="+mj-ea"/>
                <a:cs typeface="+mj-cs"/>
              </a:rPr>
              <a:t>A VISION is a “consuming, passionate, and compelling inner picture.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5" name="Picture 2" descr="I:\drew\pix leadership\jesus-washing-feet.jpg"/>
          <p:cNvPicPr>
            <a:picLocks noChangeAspect="1" noChangeArrowheads="1"/>
          </p:cNvPicPr>
          <p:nvPr/>
        </p:nvPicPr>
        <p:blipFill>
          <a:blip r:embed="rId2" cstate="print"/>
          <a:srcRect/>
          <a:stretch>
            <a:fillRect/>
          </a:stretch>
        </p:blipFill>
        <p:spPr bwMode="auto">
          <a:xfrm>
            <a:off x="0" y="1828800"/>
            <a:ext cx="3797300" cy="5029200"/>
          </a:xfrm>
          <a:prstGeom prst="rect">
            <a:avLst/>
          </a:prstGeom>
          <a:noFill/>
          <a:ln w="9525">
            <a:noFill/>
            <a:miter lim="800000"/>
            <a:headEnd/>
            <a:tailEnd/>
          </a:ln>
        </p:spPr>
      </p:pic>
      <p:sp>
        <p:nvSpPr>
          <p:cNvPr id="3" name="Title 1"/>
          <p:cNvSpPr txBox="1">
            <a:spLocks/>
          </p:cNvSpPr>
          <p:nvPr/>
        </p:nvSpPr>
        <p:spPr>
          <a:xfrm>
            <a:off x="3124200" y="533400"/>
            <a:ext cx="5791200" cy="6248400"/>
          </a:xfrm>
          <a:prstGeom prst="rect">
            <a:avLst/>
          </a:prstGeom>
        </p:spPr>
        <p:txBody>
          <a:bodyPr/>
          <a:lstStyle/>
          <a:p>
            <a:pPr algn="ctr" fontAlgn="auto">
              <a:spcAft>
                <a:spcPts val="0"/>
              </a:spcAft>
              <a:defRPr/>
            </a:pPr>
            <a:r>
              <a:rPr lang="en-US" sz="4500" dirty="0">
                <a:effectLst/>
                <a:latin typeface="Arial Black" pitchFamily="34" charset="0"/>
                <a:ea typeface="+mj-ea"/>
                <a:cs typeface="+mj-cs"/>
              </a:rPr>
              <a:t>Blessed is the person who is captured by a big, God-inspired” vision, and is willing to pay the price to see that vision comes true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Picture 3" descr="C:\Users\Ruth Salangsang\Desktop\caterpillar-to-butterfly1.jpg"/>
          <p:cNvPicPr>
            <a:picLocks noChangeAspect="1" noChangeArrowheads="1"/>
          </p:cNvPicPr>
          <p:nvPr/>
        </p:nvPicPr>
        <p:blipFill>
          <a:blip r:embed="rId2" cstate="print"/>
          <a:srcRect/>
          <a:stretch>
            <a:fillRect/>
          </a:stretch>
        </p:blipFill>
        <p:spPr bwMode="auto">
          <a:xfrm>
            <a:off x="0" y="3959225"/>
            <a:ext cx="9144000" cy="2898775"/>
          </a:xfrm>
          <a:prstGeom prst="rect">
            <a:avLst/>
          </a:prstGeom>
          <a:noFill/>
          <a:ln w="9525">
            <a:noFill/>
            <a:miter lim="800000"/>
            <a:headEnd/>
            <a:tailEnd/>
          </a:ln>
        </p:spPr>
      </p:pic>
      <p:sp>
        <p:nvSpPr>
          <p:cNvPr id="2" name="Title 1"/>
          <p:cNvSpPr>
            <a:spLocks noGrp="1"/>
          </p:cNvSpPr>
          <p:nvPr>
            <p:ph type="title"/>
          </p:nvPr>
        </p:nvSpPr>
        <p:spPr>
          <a:xfrm>
            <a:off x="0" y="2057400"/>
            <a:ext cx="9144000" cy="1143000"/>
          </a:xfrm>
        </p:spPr>
        <p:txBody>
          <a:bodyPr rtlCol="0">
            <a:noAutofit/>
          </a:bodyPr>
          <a:lstStyle/>
          <a:p>
            <a:pPr fontAlgn="auto">
              <a:spcAft>
                <a:spcPts val="0"/>
              </a:spcAft>
              <a:defRPr/>
            </a:pPr>
            <a:r>
              <a:rPr lang="en-US" sz="4000" dirty="0">
                <a:latin typeface="Arial Black" pitchFamily="34" charset="0"/>
              </a:rPr>
              <a:t>Change for us is inevitable. </a:t>
            </a:r>
            <a:r>
              <a:rPr lang="en-US" sz="3950" dirty="0">
                <a:latin typeface="Arial Black" pitchFamily="34" charset="0"/>
              </a:rPr>
              <a:t>Problems arise in the</a:t>
            </a:r>
            <a:br>
              <a:rPr lang="en-US" sz="3950" dirty="0">
                <a:latin typeface="Arial Black" pitchFamily="34" charset="0"/>
              </a:rPr>
            </a:br>
            <a:r>
              <a:rPr lang="en-US" sz="3950" dirty="0">
                <a:latin typeface="Arial Black" pitchFamily="34" charset="0"/>
              </a:rPr>
              <a:t>TRANSITIONS.</a:t>
            </a:r>
            <a:br>
              <a:rPr lang="en-US" sz="4000" dirty="0">
                <a:latin typeface="Arial Black" pitchFamily="34" charset="0"/>
              </a:rPr>
            </a:br>
            <a:r>
              <a:rPr lang="en-US" sz="4000" dirty="0">
                <a:latin typeface="Arial Black" pitchFamily="34" charset="0"/>
              </a:rPr>
              <a:t>We want and need</a:t>
            </a:r>
            <a:br>
              <a:rPr lang="en-US" sz="4000" dirty="0">
                <a:latin typeface="Arial Black" pitchFamily="34" charset="0"/>
              </a:rPr>
            </a:br>
            <a:r>
              <a:rPr lang="en-US" sz="4000" dirty="0">
                <a:latin typeface="Arial Black" pitchFamily="34" charset="0"/>
              </a:rPr>
              <a:t>for these transitions</a:t>
            </a:r>
            <a:br>
              <a:rPr lang="en-US" sz="4000" dirty="0">
                <a:latin typeface="Arial Black" pitchFamily="34" charset="0"/>
              </a:rPr>
            </a:br>
            <a:r>
              <a:rPr lang="en-US" sz="4000" dirty="0">
                <a:latin typeface="Arial Black" pitchFamily="34" charset="0"/>
              </a:rPr>
              <a:t>to be transformative;</a:t>
            </a:r>
            <a:br>
              <a:rPr lang="en-US" sz="4000" dirty="0">
                <a:latin typeface="Arial Black" pitchFamily="34" charset="0"/>
              </a:rPr>
            </a:br>
            <a:r>
              <a:rPr lang="en-US" sz="4000" dirty="0">
                <a:latin typeface="Arial Black" pitchFamily="34" charset="0"/>
              </a:rPr>
              <a:t>not destructive</a:t>
            </a:r>
            <a:br>
              <a:rPr lang="en-US" sz="4000" dirty="0">
                <a:latin typeface="Arial Black" pitchFamily="34" charset="0"/>
              </a:rPr>
            </a:br>
            <a:r>
              <a:rPr lang="en-US" sz="4000" dirty="0">
                <a:latin typeface="Arial Black" pitchFamily="34" charset="0"/>
              </a:rPr>
              <a:t>and divisive.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I:\drew\pix uli\believer-before-a-cross.jpg"/>
          <p:cNvPicPr>
            <a:picLocks noChangeAspect="1" noChangeArrowheads="1"/>
          </p:cNvPicPr>
          <p:nvPr/>
        </p:nvPicPr>
        <p:blipFill>
          <a:blip r:embed="rId2" cstate="print"/>
          <a:srcRect/>
          <a:stretch>
            <a:fillRect/>
          </a:stretch>
        </p:blipFill>
        <p:spPr bwMode="auto">
          <a:xfrm>
            <a:off x="0" y="-14288"/>
            <a:ext cx="9144000" cy="6872288"/>
          </a:xfrm>
          <a:prstGeom prst="rect">
            <a:avLst/>
          </a:prstGeom>
          <a:noFill/>
          <a:ln w="9525">
            <a:noFill/>
            <a:miter lim="800000"/>
            <a:headEnd/>
            <a:tailEnd/>
          </a:ln>
        </p:spPr>
      </p:pic>
      <p:pic>
        <p:nvPicPr>
          <p:cNvPr id="28676" name="Picture 2" descr="I:\drew\pix uli\believer-before-a-cross.jpg"/>
          <p:cNvPicPr>
            <a:picLocks noChangeAspect="1" noChangeArrowheads="1"/>
          </p:cNvPicPr>
          <p:nvPr/>
        </p:nvPicPr>
        <p:blipFill>
          <a:blip r:embed="rId2" cstate="print"/>
          <a:srcRect l="56667" r="30000"/>
          <a:stretch>
            <a:fillRect/>
          </a:stretch>
        </p:blipFill>
        <p:spPr bwMode="auto">
          <a:xfrm>
            <a:off x="5486400" y="0"/>
            <a:ext cx="3657600" cy="6872288"/>
          </a:xfrm>
          <a:prstGeom prst="rect">
            <a:avLst/>
          </a:prstGeom>
          <a:noFill/>
          <a:ln w="9525">
            <a:noFill/>
            <a:miter lim="800000"/>
            <a:headEnd/>
            <a:tailEnd/>
          </a:ln>
        </p:spPr>
      </p:pic>
      <p:sp>
        <p:nvSpPr>
          <p:cNvPr id="3" name="Title 1"/>
          <p:cNvSpPr txBox="1">
            <a:spLocks/>
          </p:cNvSpPr>
          <p:nvPr/>
        </p:nvSpPr>
        <p:spPr>
          <a:xfrm>
            <a:off x="3824681" y="512762"/>
            <a:ext cx="5230387" cy="5867401"/>
          </a:xfrm>
          <a:prstGeom prst="rect">
            <a:avLst/>
          </a:prstGeom>
        </p:spPr>
        <p:txBody>
          <a:bodyPr>
            <a:normAutofit fontScale="97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A turnaround vision can be transforming</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for a faith community,</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and  flow</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from our living</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and leading</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with the</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Mind of Christ!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3"/>
          <p:cNvSpPr>
            <a:spLocks/>
          </p:cNvSpPr>
          <p:nvPr/>
        </p:nvSpPr>
        <p:spPr bwMode="auto">
          <a:xfrm>
            <a:off x="304800" y="381000"/>
            <a:ext cx="8229600" cy="15240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1:</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SPEAK GRACEFULLY</a:t>
            </a:r>
            <a:br>
              <a:rPr lang="en-US" sz="4400" b="1" dirty="0">
                <a:solidFill>
                  <a:schemeClr val="bg1"/>
                </a:solidFill>
                <a:effectLst/>
                <a:latin typeface="Arial Black" pitchFamily="34" charset="0"/>
              </a:rPr>
            </a:br>
            <a:endParaRPr lang="en-US" sz="4400" b="1" dirty="0">
              <a:solidFill>
                <a:schemeClr val="bg1"/>
              </a:solidFill>
              <a:effectLst/>
              <a:latin typeface="Calibri" pitchFamily="34" charset="0"/>
            </a:endParaRPr>
          </a:p>
        </p:txBody>
      </p:sp>
      <p:sp>
        <p:nvSpPr>
          <p:cNvPr id="49156" name="Title 3"/>
          <p:cNvSpPr>
            <a:spLocks/>
          </p:cNvSpPr>
          <p:nvPr/>
        </p:nvSpPr>
        <p:spPr bwMode="auto">
          <a:xfrm>
            <a:off x="3810000" y="2590800"/>
            <a:ext cx="53340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“Watch the words</a:t>
            </a:r>
            <a:br>
              <a:rPr lang="en-US" sz="3400" b="1" dirty="0">
                <a:solidFill>
                  <a:schemeClr val="bg1"/>
                </a:solidFill>
                <a:effectLst/>
              </a:rPr>
            </a:br>
            <a:r>
              <a:rPr lang="en-US" sz="3400" b="1" dirty="0">
                <a:solidFill>
                  <a:schemeClr val="bg1"/>
                </a:solidFill>
                <a:effectLst/>
              </a:rPr>
              <a:t>we speak”</a:t>
            </a:r>
            <a:br>
              <a:rPr lang="en-US" sz="3400" b="1" dirty="0">
                <a:solidFill>
                  <a:schemeClr val="bg1"/>
                </a:solidFill>
                <a:effectLst/>
              </a:rPr>
            </a:br>
            <a:br>
              <a:rPr lang="en-US" sz="2000" b="1" dirty="0">
                <a:solidFill>
                  <a:schemeClr val="bg1"/>
                </a:solidFill>
                <a:effectLst/>
              </a:rPr>
            </a:br>
            <a:r>
              <a:rPr lang="en-US" sz="3400" b="1" u="sng" dirty="0">
                <a:solidFill>
                  <a:srgbClr val="92D050"/>
                </a:solidFill>
                <a:effectLst/>
              </a:rPr>
              <a:t>Principle: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Words we speak can bless or “destroy” people.</a:t>
            </a:r>
            <a:r>
              <a:rPr lang="en-US" sz="4000" b="1" dirty="0">
                <a:solidFill>
                  <a:schemeClr val="bg1"/>
                </a:solidFill>
                <a:effectLst/>
                <a:latin typeface="Calibri" pitchFamily="34" charset="0"/>
              </a:rPr>
              <a:t> </a:t>
            </a:r>
          </a:p>
        </p:txBody>
      </p:sp>
      <p:pic>
        <p:nvPicPr>
          <p:cNvPr id="5" name="Picture 2" descr="C:\Documents and Settings\drewalmario\My Documents\Downloads\words-1.jpg"/>
          <p:cNvPicPr>
            <a:picLocks noChangeAspect="1" noChangeArrowheads="1"/>
          </p:cNvPicPr>
          <p:nvPr/>
        </p:nvPicPr>
        <p:blipFill>
          <a:blip r:embed="rId2" cstate="print"/>
          <a:srcRect l="4762" t="2456" r="3175"/>
          <a:stretch>
            <a:fillRect/>
          </a:stretch>
        </p:blipFill>
        <p:spPr bwMode="auto">
          <a:xfrm>
            <a:off x="304800" y="1600200"/>
            <a:ext cx="3657600" cy="500941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Ruth Salangsang\Desktop\colorful-board-at-the-table.jpg"/>
          <p:cNvPicPr>
            <a:picLocks noChangeAspect="1" noChangeArrowheads="1"/>
          </p:cNvPicPr>
          <p:nvPr/>
        </p:nvPicPr>
        <p:blipFill>
          <a:blip r:embed="rId2" cstate="print"/>
          <a:srcRect l="4466" t="6734" b="6734"/>
          <a:stretch>
            <a:fillRect/>
          </a:stretch>
        </p:blipFill>
        <p:spPr bwMode="auto">
          <a:xfrm>
            <a:off x="914400" y="1447800"/>
            <a:ext cx="7377860" cy="4981658"/>
          </a:xfrm>
          <a:prstGeom prst="rect">
            <a:avLst/>
          </a:prstGeom>
          <a:noFill/>
        </p:spPr>
      </p:pic>
      <p:sp>
        <p:nvSpPr>
          <p:cNvPr id="2" name="Title 1"/>
          <p:cNvSpPr>
            <a:spLocks noGrp="1"/>
          </p:cNvSpPr>
          <p:nvPr>
            <p:ph type="title"/>
          </p:nvPr>
        </p:nvSpPr>
        <p:spPr>
          <a:xfrm>
            <a:off x="0" y="762000"/>
            <a:ext cx="9372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a:ln w="11430"/>
                <a:effectLst>
                  <a:outerShdw blurRad="50800" dist="39000" dir="5460000" algn="tl">
                    <a:srgbClr val="000000">
                      <a:alpha val="38000"/>
                    </a:srgbClr>
                  </a:outerShdw>
                </a:effectLst>
                <a:latin typeface="Arial Black" pitchFamily="34" charset="0"/>
              </a:rPr>
              <a:t>of Leadership…</a:t>
            </a:r>
          </a:p>
        </p:txBody>
      </p:sp>
      <p:sp>
        <p:nvSpPr>
          <p:cNvPr id="5" name="Rectangle 4"/>
          <p:cNvSpPr/>
          <p:nvPr/>
        </p:nvSpPr>
        <p:spPr>
          <a:xfrm>
            <a:off x="3200400" y="5826204"/>
            <a:ext cx="6019800" cy="1107996"/>
          </a:xfrm>
          <a:prstGeom prst="rect">
            <a:avLst/>
          </a:prstGeom>
        </p:spPr>
        <p:txBody>
          <a:bodyPr wrap="square">
            <a:spAutoFit/>
          </a:bodyPr>
          <a:lstStyle/>
          <a:p>
            <a:pPr algn="r"/>
            <a:r>
              <a:rPr lang="en-US" sz="6600" dirty="0">
                <a:latin typeface="Arial Black" pitchFamily="34" charset="0"/>
              </a:rPr>
              <a:t>… and then!</a:t>
            </a:r>
            <a:endParaRPr lang="en-US" sz="6600" dirty="0"/>
          </a:p>
        </p:txBody>
      </p:sp>
      <p:sp>
        <p:nvSpPr>
          <p:cNvPr id="6" name="Rectangle 5"/>
          <p:cNvSpPr/>
          <p:nvPr/>
        </p:nvSpPr>
        <p:spPr>
          <a:xfrm>
            <a:off x="0" y="0"/>
            <a:ext cx="4495800"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6600" b="1" dirty="0">
                <a:ln w="11430"/>
                <a:effectLst>
                  <a:outerShdw blurRad="50800" dist="39000" dir="5460000" algn="tl">
                    <a:srgbClr val="000000">
                      <a:alpha val="38000"/>
                    </a:srgbClr>
                  </a:outerShdw>
                </a:effectLst>
                <a:latin typeface="Arial Black" pitchFamily="34" charset="0"/>
              </a:rPr>
              <a:t>The JOY</a:t>
            </a:r>
            <a:endParaRPr lang="en-US" sz="6600" b="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4800" y="673607"/>
            <a:ext cx="8534400" cy="5509200"/>
          </a:xfrm>
          <a:prstGeom prst="rect">
            <a:avLst/>
          </a:prstGeom>
          <a:noFill/>
          <a:ln w="9525">
            <a:noFill/>
            <a:miter lim="800000"/>
            <a:headEnd/>
            <a:tailEnd/>
          </a:ln>
          <a:effectLst/>
        </p:spPr>
        <p:txBody>
          <a:bodyPr anchor="ctr">
            <a:spAutoFit/>
          </a:bodyPr>
          <a:lstStyle/>
          <a:p>
            <a:pPr indent="228600" algn="ctr">
              <a:tabLst>
                <a:tab pos="457200" algn="l"/>
                <a:tab pos="914400" algn="l"/>
              </a:tabLst>
            </a:pPr>
            <a:r>
              <a:rPr lang="en-US" sz="3200" dirty="0">
                <a:solidFill>
                  <a:schemeClr val="bg1"/>
                </a:solidFill>
                <a:effectLst/>
                <a:latin typeface="Arial Black" pitchFamily="34" charset="0"/>
              </a:rPr>
              <a:t>As leaders through the words we use, we either: </a:t>
            </a:r>
          </a:p>
          <a:p>
            <a:pPr indent="228600" algn="ctr">
              <a:tabLst>
                <a:tab pos="457200" algn="l"/>
                <a:tab pos="914400" algn="l"/>
              </a:tabLst>
            </a:pPr>
            <a:r>
              <a:rPr lang="en-US" sz="3200" dirty="0">
                <a:solidFill>
                  <a:schemeClr val="bg1"/>
                </a:solidFill>
                <a:effectLst/>
                <a:latin typeface="Arial Black" pitchFamily="34" charset="0"/>
              </a:rPr>
              <a:t>  </a:t>
            </a:r>
          </a:p>
          <a:p>
            <a:pPr indent="228600">
              <a:buFontTx/>
              <a:buChar char="•"/>
              <a:tabLst>
                <a:tab pos="457200" algn="l"/>
                <a:tab pos="914400" algn="l"/>
              </a:tabLst>
            </a:pPr>
            <a:r>
              <a:rPr lang="en-US" sz="3200" dirty="0">
                <a:solidFill>
                  <a:schemeClr val="bg1"/>
                </a:solidFill>
                <a:effectLst/>
                <a:latin typeface="Arial Black" pitchFamily="34" charset="0"/>
              </a:rPr>
              <a:t>Encourage or discourage those with    </a:t>
            </a:r>
          </a:p>
          <a:p>
            <a:pPr indent="228600">
              <a:tabLst>
                <a:tab pos="457200" algn="l"/>
                <a:tab pos="914400" algn="l"/>
              </a:tabLst>
            </a:pPr>
            <a:r>
              <a:rPr lang="en-US" sz="3200" dirty="0">
                <a:solidFill>
                  <a:schemeClr val="bg1"/>
                </a:solidFill>
                <a:effectLst/>
                <a:latin typeface="Arial Black" pitchFamily="34" charset="0"/>
              </a:rPr>
              <a:t>  whom we work. </a:t>
            </a:r>
          </a:p>
          <a:p>
            <a:pPr indent="228600">
              <a:buFontTx/>
              <a:buChar char="•"/>
              <a:tabLst>
                <a:tab pos="457200" algn="l"/>
                <a:tab pos="914400" algn="l"/>
              </a:tabLst>
            </a:pPr>
            <a:r>
              <a:rPr lang="en-US" sz="3200" dirty="0">
                <a:solidFill>
                  <a:schemeClr val="bg1"/>
                </a:solidFill>
                <a:effectLst/>
                <a:latin typeface="Arial Black" pitchFamily="34" charset="0"/>
              </a:rPr>
              <a:t>Lift them up or put them down. </a:t>
            </a:r>
          </a:p>
          <a:p>
            <a:pPr indent="228600">
              <a:buFontTx/>
              <a:buChar char="•"/>
              <a:tabLst>
                <a:tab pos="457200" algn="l"/>
                <a:tab pos="914400" algn="l"/>
              </a:tabLst>
            </a:pPr>
            <a:r>
              <a:rPr lang="en-US" sz="3200" dirty="0">
                <a:solidFill>
                  <a:schemeClr val="bg1"/>
                </a:solidFill>
                <a:effectLst/>
                <a:latin typeface="Arial Black" pitchFamily="34" charset="0"/>
              </a:rPr>
              <a:t>Speak positively or negatively about </a:t>
            </a:r>
          </a:p>
          <a:p>
            <a:pPr indent="228600">
              <a:tabLst>
                <a:tab pos="457200" algn="l"/>
                <a:tab pos="914400" algn="l"/>
              </a:tabLst>
            </a:pPr>
            <a:r>
              <a:rPr lang="en-US" sz="3200" dirty="0">
                <a:solidFill>
                  <a:schemeClr val="bg1"/>
                </a:solidFill>
                <a:effectLst/>
                <a:latin typeface="Arial Black" pitchFamily="34" charset="0"/>
              </a:rPr>
              <a:t>  them. </a:t>
            </a:r>
          </a:p>
          <a:p>
            <a:pPr indent="228600">
              <a:buFontTx/>
              <a:buChar char="•"/>
              <a:tabLst>
                <a:tab pos="457200" algn="l"/>
                <a:tab pos="914400" algn="l"/>
              </a:tabLst>
            </a:pPr>
            <a:r>
              <a:rPr lang="en-US" sz="3200" dirty="0">
                <a:solidFill>
                  <a:schemeClr val="bg1"/>
                </a:solidFill>
                <a:effectLst/>
                <a:latin typeface="Arial Black" pitchFamily="34" charset="0"/>
              </a:rPr>
              <a:t>Reflect cultural sensitivity or </a:t>
            </a:r>
          </a:p>
          <a:p>
            <a:pPr indent="228600">
              <a:tabLst>
                <a:tab pos="457200" algn="l"/>
                <a:tab pos="914400" algn="l"/>
              </a:tabLst>
            </a:pPr>
            <a:r>
              <a:rPr lang="en-US" sz="3200" dirty="0">
                <a:solidFill>
                  <a:schemeClr val="bg1"/>
                </a:solidFill>
                <a:effectLst/>
                <a:latin typeface="Arial Black" pitchFamily="34" charset="0"/>
              </a:rPr>
              <a:t> cultural “blindness” to them. </a:t>
            </a:r>
          </a:p>
          <a:p>
            <a:pPr indent="228600">
              <a:buFontTx/>
              <a:buChar char="•"/>
              <a:tabLst>
                <a:tab pos="457200" algn="l"/>
                <a:tab pos="914400" algn="l"/>
              </a:tabLst>
            </a:pPr>
            <a:r>
              <a:rPr lang="en-US" sz="3200" dirty="0">
                <a:solidFill>
                  <a:schemeClr val="bg1"/>
                </a:solidFill>
                <a:effectLst/>
                <a:latin typeface="Arial Black" pitchFamily="34" charset="0"/>
              </a:rPr>
              <a:t>Focus on “them” or focus on self.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228600" y="935703"/>
            <a:ext cx="8610600" cy="5016758"/>
          </a:xfrm>
          <a:prstGeom prst="rect">
            <a:avLst/>
          </a:prstGeom>
          <a:noFill/>
          <a:ln w="9525">
            <a:noFill/>
            <a:miter lim="800000"/>
            <a:headEnd/>
            <a:tailEnd/>
          </a:ln>
          <a:effectLst/>
        </p:spPr>
        <p:txBody>
          <a:bodyPr anchor="ctr">
            <a:spAutoFit/>
          </a:bodyPr>
          <a:lstStyle/>
          <a:p>
            <a:pPr indent="228600">
              <a:tabLst>
                <a:tab pos="457200" algn="l"/>
                <a:tab pos="914400" algn="l"/>
              </a:tabLst>
            </a:pPr>
            <a:r>
              <a:rPr lang="en-US" sz="3200" dirty="0">
                <a:solidFill>
                  <a:schemeClr val="bg1"/>
                </a:solidFill>
                <a:effectLst/>
                <a:latin typeface="Arial Black" pitchFamily="34" charset="0"/>
              </a:rPr>
              <a:t>I often ask myself: how do others feel when they leave my presence?</a:t>
            </a:r>
          </a:p>
          <a:p>
            <a:pPr indent="228600">
              <a:tabLst>
                <a:tab pos="457200" algn="l"/>
                <a:tab pos="914400" algn="l"/>
              </a:tabLst>
            </a:pPr>
            <a:r>
              <a:rPr lang="en-US" sz="3200" dirty="0">
                <a:solidFill>
                  <a:schemeClr val="bg1"/>
                </a:solidFill>
                <a:effectLst/>
                <a:latin typeface="Arial Black" pitchFamily="34" charset="0"/>
              </a:rPr>
              <a:t> </a:t>
            </a:r>
          </a:p>
          <a:p>
            <a:pPr indent="228600">
              <a:buFontTx/>
              <a:buChar char="•"/>
              <a:tabLst>
                <a:tab pos="457200" algn="l"/>
                <a:tab pos="914400" algn="l"/>
              </a:tabLst>
            </a:pPr>
            <a:r>
              <a:rPr lang="en-US" sz="3200" dirty="0">
                <a:solidFill>
                  <a:schemeClr val="bg1"/>
                </a:solidFill>
                <a:effectLst/>
                <a:latin typeface="Arial Black" pitchFamily="34" charset="0"/>
              </a:rPr>
              <a:t> Stronger or weaker? </a:t>
            </a:r>
          </a:p>
          <a:p>
            <a:pPr indent="228600">
              <a:buFontTx/>
              <a:buChar char="•"/>
              <a:tabLst>
                <a:tab pos="457200" algn="l"/>
                <a:tab pos="914400" algn="l"/>
              </a:tabLst>
            </a:pPr>
            <a:r>
              <a:rPr lang="en-US" sz="3200" dirty="0">
                <a:solidFill>
                  <a:schemeClr val="bg1"/>
                </a:solidFill>
                <a:effectLst/>
                <a:latin typeface="Arial Black" pitchFamily="34" charset="0"/>
              </a:rPr>
              <a:t> Larger or smaller about </a:t>
            </a:r>
          </a:p>
          <a:p>
            <a:pPr indent="228600">
              <a:tabLst>
                <a:tab pos="457200" algn="l"/>
                <a:tab pos="914400" algn="l"/>
              </a:tabLst>
            </a:pPr>
            <a:r>
              <a:rPr lang="en-US" sz="3200" dirty="0">
                <a:solidFill>
                  <a:schemeClr val="bg1"/>
                </a:solidFill>
                <a:effectLst/>
                <a:latin typeface="Arial Black" pitchFamily="34" charset="0"/>
              </a:rPr>
              <a:t>   themselves? </a:t>
            </a:r>
          </a:p>
          <a:p>
            <a:pPr indent="228600">
              <a:buFontTx/>
              <a:buChar char="•"/>
              <a:tabLst>
                <a:tab pos="457200" algn="l"/>
                <a:tab pos="914400" algn="l"/>
              </a:tabLst>
            </a:pPr>
            <a:r>
              <a:rPr lang="en-US" sz="3200" dirty="0">
                <a:solidFill>
                  <a:schemeClr val="bg1"/>
                </a:solidFill>
                <a:effectLst/>
                <a:latin typeface="Arial Black" pitchFamily="34" charset="0"/>
              </a:rPr>
              <a:t> Confident or “scared”? </a:t>
            </a:r>
          </a:p>
          <a:p>
            <a:pPr indent="228600">
              <a:buFontTx/>
              <a:buChar char="•"/>
              <a:tabLst>
                <a:tab pos="457200" algn="l"/>
                <a:tab pos="914400" algn="l"/>
              </a:tabLst>
            </a:pPr>
            <a:r>
              <a:rPr lang="en-US" sz="3200" dirty="0">
                <a:solidFill>
                  <a:schemeClr val="bg1"/>
                </a:solidFill>
                <a:effectLst/>
                <a:latin typeface="Arial Black" pitchFamily="34" charset="0"/>
              </a:rPr>
              <a:t> Understood or misunderstood? </a:t>
            </a:r>
          </a:p>
          <a:p>
            <a:pPr indent="228600">
              <a:buFontTx/>
              <a:buChar char="•"/>
              <a:tabLst>
                <a:tab pos="457200" algn="l"/>
                <a:tab pos="914400" algn="l"/>
              </a:tabLst>
            </a:pPr>
            <a:r>
              <a:rPr lang="en-US" sz="3200" dirty="0">
                <a:solidFill>
                  <a:schemeClr val="bg1"/>
                </a:solidFill>
                <a:effectLst/>
                <a:latin typeface="Arial Black" pitchFamily="34" charset="0"/>
              </a:rPr>
              <a:t> Affirmed or manipulated? </a:t>
            </a:r>
          </a:p>
          <a:p>
            <a:pPr indent="228600">
              <a:buFontTx/>
              <a:buChar char="•"/>
              <a:tabLst>
                <a:tab pos="457200" algn="l"/>
                <a:tab pos="914400" algn="l"/>
              </a:tabLst>
            </a:pPr>
            <a:r>
              <a:rPr lang="en-US" sz="3200" dirty="0">
                <a:solidFill>
                  <a:schemeClr val="bg1"/>
                </a:solidFill>
                <a:effectLst/>
                <a:latin typeface="Arial Black" pitchFamily="34" charset="0"/>
              </a:rPr>
              <a:t> Blessed or “destroyed”?</a:t>
            </a:r>
            <a:r>
              <a:rPr lang="en-US" sz="3200" dirty="0">
                <a:solidFill>
                  <a:schemeClr val="bg1"/>
                </a:solidFill>
                <a:effectLst>
                  <a:outerShdw blurRad="38100" dist="38100" dir="2700000" algn="tl">
                    <a:srgbClr val="EEECE1"/>
                  </a:outerShdw>
                </a:effectLst>
                <a:latin typeface="Arial Black"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Accept-Criticism.jpg"/>
          <p:cNvPicPr>
            <a:picLocks noChangeAspect="1" noChangeArrowheads="1"/>
          </p:cNvPicPr>
          <p:nvPr/>
        </p:nvPicPr>
        <p:blipFill>
          <a:blip r:embed="rId2" cstate="print"/>
          <a:srcRect t="17479" b="20630"/>
          <a:stretch>
            <a:fillRect/>
          </a:stretch>
        </p:blipFill>
        <p:spPr bwMode="auto">
          <a:xfrm>
            <a:off x="-1" y="2971800"/>
            <a:ext cx="9161639" cy="3733800"/>
          </a:xfrm>
          <a:prstGeom prst="rect">
            <a:avLst/>
          </a:prstGeom>
          <a:noFill/>
        </p:spPr>
      </p:pic>
      <p:sp>
        <p:nvSpPr>
          <p:cNvPr id="78852" name="Rectangle 4"/>
          <p:cNvSpPr>
            <a:spLocks noChangeArrowheads="1"/>
          </p:cNvSpPr>
          <p:nvPr/>
        </p:nvSpPr>
        <p:spPr bwMode="auto">
          <a:xfrm>
            <a:off x="152400" y="106501"/>
            <a:ext cx="8763000" cy="3170099"/>
          </a:xfrm>
          <a:prstGeom prst="rect">
            <a:avLst/>
          </a:prstGeom>
          <a:noFill/>
          <a:ln w="9525">
            <a:noFill/>
            <a:miter lim="800000"/>
            <a:headEnd/>
            <a:tailEnd/>
          </a:ln>
          <a:effectLst/>
        </p:spPr>
        <p:txBody>
          <a:bodyPr wrap="square" anchor="ctr">
            <a:spAutoFit/>
          </a:bodyPr>
          <a:lstStyle/>
          <a:p>
            <a:pPr algn="ctr">
              <a:tabLst>
                <a:tab pos="457200" algn="l"/>
                <a:tab pos="914400" algn="l"/>
              </a:tabLst>
            </a:pPr>
            <a:r>
              <a:rPr lang="en-US" sz="4000" u="sng" dirty="0">
                <a:solidFill>
                  <a:schemeClr val="tx2">
                    <a:lumMod val="75000"/>
                  </a:schemeClr>
                </a:solidFill>
                <a:effectLst/>
                <a:latin typeface="Arial Black" pitchFamily="34" charset="0"/>
              </a:rPr>
              <a:t>PRAISE</a:t>
            </a:r>
            <a:r>
              <a:rPr lang="en-US" sz="4000" u="sng" dirty="0">
                <a:effectLst/>
                <a:latin typeface="Arial Black" pitchFamily="34" charset="0"/>
              </a:rPr>
              <a:t> to </a:t>
            </a:r>
            <a:r>
              <a:rPr lang="en-US" sz="4000" u="sng" dirty="0">
                <a:solidFill>
                  <a:schemeClr val="accent2">
                    <a:lumMod val="75000"/>
                  </a:schemeClr>
                </a:solidFill>
                <a:effectLst/>
                <a:latin typeface="Arial Black" pitchFamily="34" charset="0"/>
              </a:rPr>
              <a:t>CRISTICISM</a:t>
            </a:r>
            <a:r>
              <a:rPr lang="en-US" sz="4000" u="sng" dirty="0">
                <a:effectLst/>
                <a:latin typeface="Arial Black" pitchFamily="34" charset="0"/>
              </a:rPr>
              <a:t> ratio</a:t>
            </a:r>
          </a:p>
          <a:p>
            <a:pPr>
              <a:tabLst>
                <a:tab pos="457200" algn="l"/>
                <a:tab pos="914400" algn="l"/>
              </a:tabLst>
            </a:pPr>
            <a:r>
              <a:rPr lang="en-US" sz="4000" dirty="0">
                <a:effectLst/>
                <a:latin typeface="Arial Black" pitchFamily="34" charset="0"/>
              </a:rPr>
              <a:t>	80-90% praise or positive 				     statements </a:t>
            </a:r>
          </a:p>
          <a:p>
            <a:pPr>
              <a:tabLst>
                <a:tab pos="457200" algn="l"/>
                <a:tab pos="914400" algn="l"/>
              </a:tabLst>
            </a:pPr>
            <a:r>
              <a:rPr lang="en-US" sz="4000" dirty="0">
                <a:effectLst/>
                <a:latin typeface="Arial Black" pitchFamily="34" charset="0"/>
              </a:rPr>
              <a:t>	10-20% criticism or 						     negative statements</a:t>
            </a:r>
            <a:endParaRPr lang="en-US" sz="4000" dirty="0">
              <a:effectLst>
                <a:outerShdw blurRad="38100" dist="38100" dir="2700000" algn="tl">
                  <a:srgbClr val="EEECE1"/>
                </a:outerShdw>
              </a:effectLst>
              <a:latin typeface="Arial Black" pitchFamily="34" charset="0"/>
            </a:endParaRPr>
          </a:p>
        </p:txBody>
      </p:sp>
      <p:sp>
        <p:nvSpPr>
          <p:cNvPr id="4" name="Rectangle 4"/>
          <p:cNvSpPr>
            <a:spLocks noChangeArrowheads="1"/>
          </p:cNvSpPr>
          <p:nvPr/>
        </p:nvSpPr>
        <p:spPr bwMode="auto">
          <a:xfrm>
            <a:off x="609600" y="6288613"/>
            <a:ext cx="8534400" cy="553998"/>
          </a:xfrm>
          <a:prstGeom prst="rect">
            <a:avLst/>
          </a:prstGeom>
          <a:noFill/>
          <a:ln w="9525">
            <a:noFill/>
            <a:miter lim="800000"/>
            <a:headEnd/>
            <a:tailEnd/>
          </a:ln>
          <a:effectLst/>
        </p:spPr>
        <p:txBody>
          <a:bodyPr wrap="square" anchor="ctr">
            <a:spAutoFit/>
          </a:bodyPr>
          <a:lstStyle/>
          <a:p>
            <a:pPr algn="r">
              <a:tabLst>
                <a:tab pos="457200" algn="l"/>
                <a:tab pos="914400" algn="l"/>
              </a:tabLst>
            </a:pPr>
            <a:r>
              <a:rPr lang="en-US" sz="3000" dirty="0">
                <a:effectLst/>
                <a:latin typeface="Arial Black" pitchFamily="34" charset="0"/>
              </a:rPr>
              <a:t>-Sven </a:t>
            </a:r>
            <a:r>
              <a:rPr lang="en-US" sz="3000" dirty="0" err="1">
                <a:effectLst/>
                <a:latin typeface="Arial Black" pitchFamily="34" charset="0"/>
              </a:rPr>
              <a:t>Walroos</a:t>
            </a:r>
            <a:r>
              <a:rPr lang="en-US" sz="3000" dirty="0">
                <a:effectLst/>
                <a:latin typeface="Arial Black" pitchFamily="34" charset="0"/>
              </a:rPr>
              <a:t>, clinical psychologist.</a:t>
            </a:r>
            <a:r>
              <a:rPr lang="en-US" sz="3000" dirty="0">
                <a:effectLst>
                  <a:outerShdw blurRad="38100" dist="38100" dir="2700000" algn="tl">
                    <a:srgbClr val="EEECE1"/>
                  </a:outerShdw>
                </a:effectLst>
                <a:latin typeface="Arial Black"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3"/>
          <p:cNvSpPr>
            <a:spLocks/>
          </p:cNvSpPr>
          <p:nvPr/>
        </p:nvSpPr>
        <p:spPr bwMode="auto">
          <a:xfrm>
            <a:off x="304800" y="457200"/>
            <a:ext cx="8229600" cy="15240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2:</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LIVE GRATEFULLY</a:t>
            </a:r>
            <a:br>
              <a:rPr lang="en-US" sz="4400" b="1" dirty="0">
                <a:solidFill>
                  <a:schemeClr val="bg1"/>
                </a:solidFill>
                <a:effectLst/>
                <a:latin typeface="Arial Black" pitchFamily="34" charset="0"/>
              </a:rPr>
            </a:br>
            <a:endParaRPr lang="en-US" sz="4400" b="1" dirty="0">
              <a:solidFill>
                <a:schemeClr val="bg1"/>
              </a:solidFill>
              <a:effectLst/>
              <a:latin typeface="Calibri" pitchFamily="34" charset="0"/>
            </a:endParaRPr>
          </a:p>
        </p:txBody>
      </p:sp>
      <p:sp>
        <p:nvSpPr>
          <p:cNvPr id="70660" name="Title 3"/>
          <p:cNvSpPr>
            <a:spLocks/>
          </p:cNvSpPr>
          <p:nvPr/>
        </p:nvSpPr>
        <p:spPr bwMode="auto">
          <a:xfrm>
            <a:off x="3810000" y="2057400"/>
            <a:ext cx="5334000" cy="39624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Comparison is the root of inferiority </a:t>
            </a:r>
            <a:br>
              <a:rPr lang="en-US" sz="3400" b="1" dirty="0">
                <a:solidFill>
                  <a:schemeClr val="bg1"/>
                </a:solidFill>
                <a:effectLst/>
              </a:rPr>
            </a:br>
            <a:br>
              <a:rPr lang="en-US" sz="2000" b="1" dirty="0">
                <a:solidFill>
                  <a:schemeClr val="bg1"/>
                </a:solidFill>
                <a:effectLst/>
              </a:rPr>
            </a:br>
            <a:r>
              <a:rPr lang="en-US" sz="3400" b="1" u="sng" dirty="0">
                <a:solidFill>
                  <a:srgbClr val="92D050"/>
                </a:solidFill>
                <a:effectLst/>
              </a:rPr>
              <a:t>Principle:</a:t>
            </a:r>
            <a:br>
              <a:rPr lang="en-US" sz="3400" b="1" u="sng" dirty="0">
                <a:solidFill>
                  <a:schemeClr val="bg1"/>
                </a:solidFill>
                <a:effectLst/>
              </a:rPr>
            </a:br>
            <a:r>
              <a:rPr lang="en-US" sz="3400" b="1" dirty="0">
                <a:solidFill>
                  <a:schemeClr val="bg1"/>
                </a:solidFill>
                <a:effectLst/>
              </a:rPr>
              <a:t>“Don’t whine- </a:t>
            </a:r>
            <a:br>
              <a:rPr lang="en-US" sz="3400" b="1" dirty="0">
                <a:solidFill>
                  <a:schemeClr val="bg1"/>
                </a:solidFill>
                <a:effectLst/>
              </a:rPr>
            </a:br>
            <a:r>
              <a:rPr lang="en-US" sz="3400" b="1" dirty="0">
                <a:solidFill>
                  <a:schemeClr val="bg1"/>
                </a:solidFill>
                <a:effectLst/>
              </a:rPr>
              <a:t>be grateful”</a:t>
            </a:r>
            <a:endParaRPr lang="en-US" sz="3400" b="1" dirty="0">
              <a:solidFill>
                <a:schemeClr val="bg1"/>
              </a:solidFill>
              <a:effectLst/>
              <a:latin typeface="Calibri" pitchFamily="34" charset="0"/>
            </a:endParaRPr>
          </a:p>
        </p:txBody>
      </p:sp>
      <p:pic>
        <p:nvPicPr>
          <p:cNvPr id="5" name="Picture 2" descr="I:\be-grateful.jpg"/>
          <p:cNvPicPr>
            <a:picLocks noChangeAspect="1" noChangeArrowheads="1"/>
          </p:cNvPicPr>
          <p:nvPr/>
        </p:nvPicPr>
        <p:blipFill>
          <a:blip r:embed="rId2" cstate="print"/>
          <a:srcRect l="29333" t="32000"/>
          <a:stretch>
            <a:fillRect/>
          </a:stretch>
        </p:blipFill>
        <p:spPr bwMode="auto">
          <a:xfrm rot="5400000">
            <a:off x="-327085" y="2689285"/>
            <a:ext cx="4800600" cy="307963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ComparisonRates.jpg"/>
          <p:cNvPicPr>
            <a:picLocks noChangeAspect="1" noChangeArrowheads="1"/>
          </p:cNvPicPr>
          <p:nvPr/>
        </p:nvPicPr>
        <p:blipFill>
          <a:blip r:embed="rId2" cstate="print"/>
          <a:srcRect l="3281" t="2847" r="4373" b="21491"/>
          <a:stretch>
            <a:fillRect/>
          </a:stretch>
        </p:blipFill>
        <p:spPr bwMode="auto">
          <a:xfrm>
            <a:off x="3124200" y="914400"/>
            <a:ext cx="5938935" cy="3986408"/>
          </a:xfrm>
          <a:prstGeom prst="rect">
            <a:avLst/>
          </a:prstGeom>
          <a:noFill/>
        </p:spPr>
      </p:pic>
      <p:sp>
        <p:nvSpPr>
          <p:cNvPr id="79876" name="Rectangle 4"/>
          <p:cNvSpPr>
            <a:spLocks noChangeArrowheads="1"/>
          </p:cNvSpPr>
          <p:nvPr/>
        </p:nvSpPr>
        <p:spPr bwMode="auto">
          <a:xfrm>
            <a:off x="381000" y="172283"/>
            <a:ext cx="5410200" cy="4247317"/>
          </a:xfrm>
          <a:prstGeom prst="rect">
            <a:avLst/>
          </a:prstGeom>
          <a:noFill/>
          <a:ln w="9525">
            <a:noFill/>
            <a:miter lim="800000"/>
            <a:headEnd/>
            <a:tailEnd/>
          </a:ln>
          <a:effectLst/>
        </p:spPr>
        <p:txBody>
          <a:bodyPr wrap="square" anchor="ctr">
            <a:spAutoFit/>
          </a:bodyPr>
          <a:lstStyle/>
          <a:p>
            <a:r>
              <a:rPr lang="en-US" sz="5400" dirty="0">
                <a:solidFill>
                  <a:schemeClr val="tx2">
                    <a:lumMod val="75000"/>
                  </a:schemeClr>
                </a:solidFill>
                <a:effectLst/>
                <a:latin typeface="Arial Black" pitchFamily="34" charset="0"/>
              </a:rPr>
              <a:t>COMPARISON</a:t>
            </a:r>
            <a:r>
              <a:rPr lang="en-US" sz="5400" dirty="0">
                <a:effectLst/>
                <a:latin typeface="Arial Black" pitchFamily="34" charset="0"/>
              </a:rPr>
              <a:t> 	  can</a:t>
            </a:r>
          </a:p>
          <a:p>
            <a:r>
              <a:rPr lang="en-US" sz="5400" dirty="0">
                <a:effectLst/>
                <a:latin typeface="Arial Black" pitchFamily="34" charset="0"/>
              </a:rPr>
              <a:t>	  eat</a:t>
            </a:r>
          </a:p>
          <a:p>
            <a:r>
              <a:rPr lang="en-US" sz="5400" dirty="0">
                <a:effectLst/>
                <a:latin typeface="Arial Black" pitchFamily="34" charset="0"/>
              </a:rPr>
              <a:t>	   us</a:t>
            </a:r>
          </a:p>
          <a:p>
            <a:r>
              <a:rPr lang="en-US" sz="5400" dirty="0">
                <a:effectLst/>
                <a:latin typeface="Arial Black" pitchFamily="34" charset="0"/>
              </a:rPr>
              <a:t>alive…</a:t>
            </a:r>
            <a:endParaRPr lang="en-US" sz="5400" dirty="0">
              <a:effectLst>
                <a:outerShdw blurRad="38100" dist="38100" dir="2700000" algn="tl">
                  <a:srgbClr val="EEECE1"/>
                </a:outerShdw>
              </a:effectLst>
              <a:latin typeface="Arial Black" pitchFamily="34" charset="0"/>
            </a:endParaRPr>
          </a:p>
        </p:txBody>
      </p:sp>
      <p:sp>
        <p:nvSpPr>
          <p:cNvPr id="4" name="Rectangle 4"/>
          <p:cNvSpPr>
            <a:spLocks noChangeArrowheads="1"/>
          </p:cNvSpPr>
          <p:nvPr/>
        </p:nvSpPr>
        <p:spPr bwMode="auto">
          <a:xfrm>
            <a:off x="76200" y="4719697"/>
            <a:ext cx="9067800" cy="2062103"/>
          </a:xfrm>
          <a:prstGeom prst="rect">
            <a:avLst/>
          </a:prstGeom>
          <a:noFill/>
          <a:ln w="9525">
            <a:noFill/>
            <a:miter lim="800000"/>
            <a:headEnd/>
            <a:tailEnd/>
          </a:ln>
          <a:effectLst/>
        </p:spPr>
        <p:txBody>
          <a:bodyPr wrap="square" anchor="ctr">
            <a:spAutoFit/>
          </a:bodyPr>
          <a:lstStyle/>
          <a:p>
            <a:pPr algn="ctr"/>
            <a:r>
              <a:rPr lang="en-US" sz="3200" dirty="0">
                <a:effectLst/>
                <a:latin typeface="Arial Black" pitchFamily="34" charset="0"/>
              </a:rPr>
              <a:t>…and rob us of joy, relationships, Confidence and peace.</a:t>
            </a:r>
          </a:p>
          <a:p>
            <a:pPr algn="ctr"/>
            <a:r>
              <a:rPr lang="en-US" sz="3200" dirty="0">
                <a:effectLst/>
                <a:latin typeface="Arial Black" pitchFamily="34" charset="0"/>
              </a:rPr>
              <a:t>In the process, it saps our energy and drains us of enthusiasm</a:t>
            </a:r>
            <a:r>
              <a:rPr lang="en-US" sz="3200" dirty="0">
                <a:effectLst>
                  <a:outerShdw blurRad="38100" dist="38100" dir="2700000" algn="tl">
                    <a:srgbClr val="EEECE1"/>
                  </a:outerShdw>
                </a:effectLst>
                <a:latin typeface="Arial Black"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4495800" y="685800"/>
            <a:ext cx="4419600" cy="5262979"/>
          </a:xfrm>
          <a:prstGeom prst="rect">
            <a:avLst/>
          </a:prstGeom>
          <a:noFill/>
          <a:ln w="9525">
            <a:noFill/>
            <a:miter lim="800000"/>
            <a:headEnd/>
            <a:tailEnd/>
          </a:ln>
          <a:effectLst/>
        </p:spPr>
        <p:txBody>
          <a:bodyPr wrap="square" anchor="ctr">
            <a:spAutoFit/>
          </a:bodyPr>
          <a:lstStyle/>
          <a:p>
            <a:pPr algn="ctr"/>
            <a:r>
              <a:rPr lang="en-US" sz="4800" dirty="0">
                <a:solidFill>
                  <a:srgbClr val="92D050"/>
                </a:solidFill>
                <a:effectLst/>
                <a:latin typeface="Arial Black" pitchFamily="34" charset="0"/>
              </a:rPr>
              <a:t>Gratitude</a:t>
            </a:r>
            <a:r>
              <a:rPr lang="en-US" sz="4800" dirty="0">
                <a:solidFill>
                  <a:schemeClr val="bg1"/>
                </a:solidFill>
                <a:effectLst/>
                <a:latin typeface="Arial Black" pitchFamily="34" charset="0"/>
              </a:rPr>
              <a:t> is the </a:t>
            </a:r>
          </a:p>
          <a:p>
            <a:pPr algn="ctr"/>
            <a:r>
              <a:rPr lang="en-US" sz="4800" dirty="0">
                <a:solidFill>
                  <a:schemeClr val="bg1"/>
                </a:solidFill>
                <a:effectLst/>
                <a:latin typeface="Arial Black" pitchFamily="34" charset="0"/>
              </a:rPr>
              <a:t>“life-giving” </a:t>
            </a:r>
            <a:r>
              <a:rPr lang="en-US" sz="4800" dirty="0">
                <a:solidFill>
                  <a:srgbClr val="FFFF00"/>
                </a:solidFill>
                <a:effectLst/>
                <a:latin typeface="Arial Black" pitchFamily="34" charset="0"/>
              </a:rPr>
              <a:t>antidote</a:t>
            </a:r>
            <a:r>
              <a:rPr lang="en-US" sz="4800" dirty="0">
                <a:solidFill>
                  <a:schemeClr val="bg1"/>
                </a:solidFill>
                <a:effectLst/>
                <a:latin typeface="Arial Black" pitchFamily="34" charset="0"/>
              </a:rPr>
              <a:t> to the negative impact of comparison</a:t>
            </a:r>
            <a:endParaRPr lang="en-US" sz="4800" dirty="0">
              <a:solidFill>
                <a:schemeClr val="bg1"/>
              </a:solidFill>
              <a:effectLst>
                <a:outerShdw blurRad="38100" dist="38100" dir="2700000" algn="tl">
                  <a:srgbClr val="EEECE1"/>
                </a:outerShdw>
              </a:effectLst>
              <a:latin typeface="Arial Black" pitchFamily="34" charset="0"/>
            </a:endParaRPr>
          </a:p>
        </p:txBody>
      </p:sp>
      <p:pic>
        <p:nvPicPr>
          <p:cNvPr id="6146" name="Picture 2" descr="I:\432187_10150548173093052_767618051_9073613_253320727_n.jpg"/>
          <p:cNvPicPr>
            <a:picLocks noChangeAspect="1" noChangeArrowheads="1"/>
          </p:cNvPicPr>
          <p:nvPr/>
        </p:nvPicPr>
        <p:blipFill>
          <a:blip r:embed="rId2" cstate="print"/>
          <a:srcRect l="18889" r="4506"/>
          <a:stretch>
            <a:fillRect/>
          </a:stretch>
        </p:blipFill>
        <p:spPr bwMode="auto">
          <a:xfrm>
            <a:off x="457200" y="575151"/>
            <a:ext cx="3886200" cy="57494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3"/>
          <p:cNvSpPr>
            <a:spLocks/>
          </p:cNvSpPr>
          <p:nvPr/>
        </p:nvSpPr>
        <p:spPr bwMode="auto">
          <a:xfrm>
            <a:off x="228600" y="152400"/>
            <a:ext cx="8229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3:</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LISTEN INTENTLY</a:t>
            </a:r>
            <a:endParaRPr lang="en-US" sz="4400" b="1" dirty="0">
              <a:solidFill>
                <a:srgbClr val="FFFF00"/>
              </a:solidFill>
              <a:effectLst/>
              <a:latin typeface="Calibri" pitchFamily="34" charset="0"/>
            </a:endParaRPr>
          </a:p>
        </p:txBody>
      </p:sp>
      <p:sp>
        <p:nvSpPr>
          <p:cNvPr id="71684" name="Title 3"/>
          <p:cNvSpPr>
            <a:spLocks/>
          </p:cNvSpPr>
          <p:nvPr/>
        </p:nvSpPr>
        <p:spPr bwMode="auto">
          <a:xfrm>
            <a:off x="3810000" y="2514600"/>
            <a:ext cx="53340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“Seek first </a:t>
            </a:r>
          </a:p>
          <a:p>
            <a:pPr algn="ctr"/>
            <a:r>
              <a:rPr lang="en-US" sz="3400" b="1" dirty="0">
                <a:solidFill>
                  <a:schemeClr val="bg1"/>
                </a:solidFill>
                <a:effectLst/>
              </a:rPr>
              <a:t>to understand”</a:t>
            </a:r>
            <a:br>
              <a:rPr lang="en-US" sz="3400" b="1" dirty="0">
                <a:solidFill>
                  <a:schemeClr val="bg1"/>
                </a:solidFill>
                <a:effectLst/>
              </a:rPr>
            </a:br>
            <a:br>
              <a:rPr lang="en-US" sz="2000" b="1" dirty="0">
                <a:solidFill>
                  <a:schemeClr val="bg1"/>
                </a:solidFill>
                <a:effectLst/>
              </a:rPr>
            </a:br>
            <a:r>
              <a:rPr lang="en-US" sz="3400" b="1" u="sng" dirty="0">
                <a:solidFill>
                  <a:srgbClr val="92D050"/>
                </a:solidFill>
                <a:effectLst/>
              </a:rPr>
              <a:t>Principle:</a:t>
            </a:r>
            <a:br>
              <a:rPr lang="en-US" sz="3400" b="1" u="sng" dirty="0">
                <a:solidFill>
                  <a:schemeClr val="bg1"/>
                </a:solidFill>
                <a:effectLst/>
              </a:rPr>
            </a:br>
            <a:r>
              <a:rPr lang="en-US" sz="3400" b="1" dirty="0">
                <a:solidFill>
                  <a:schemeClr val="bg1"/>
                </a:solidFill>
                <a:effectLst/>
              </a:rPr>
              <a:t>Understanding, not agreement, is the key to conflict management</a:t>
            </a:r>
            <a:endParaRPr lang="en-US" sz="3400" b="1" dirty="0">
              <a:solidFill>
                <a:schemeClr val="bg1"/>
              </a:solidFill>
              <a:effectLst/>
              <a:latin typeface="Calibri" pitchFamily="34" charset="0"/>
            </a:endParaRPr>
          </a:p>
        </p:txBody>
      </p:sp>
      <p:pic>
        <p:nvPicPr>
          <p:cNvPr id="5" name="Picture 2" descr="C:\Documents and Settings\drewalmario\My Documents\Downloads\ear2.JPG"/>
          <p:cNvPicPr>
            <a:picLocks noChangeAspect="1" noChangeArrowheads="1"/>
          </p:cNvPicPr>
          <p:nvPr/>
        </p:nvPicPr>
        <p:blipFill>
          <a:blip r:embed="rId2" cstate="print"/>
          <a:srcRect/>
          <a:stretch>
            <a:fillRect/>
          </a:stretch>
        </p:blipFill>
        <p:spPr bwMode="auto">
          <a:xfrm>
            <a:off x="76200" y="2133600"/>
            <a:ext cx="3810000" cy="457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4.hand.jpg"/>
          <p:cNvPicPr>
            <a:picLocks noChangeAspect="1" noChangeArrowheads="1"/>
          </p:cNvPicPr>
          <p:nvPr/>
        </p:nvPicPr>
        <p:blipFill>
          <a:blip r:embed="rId2" cstate="print"/>
          <a:srcRect r="12500" b="5469"/>
          <a:stretch>
            <a:fillRect/>
          </a:stretch>
        </p:blipFill>
        <p:spPr bwMode="auto">
          <a:xfrm>
            <a:off x="0" y="1"/>
            <a:ext cx="7934876" cy="6858000"/>
          </a:xfrm>
          <a:prstGeom prst="rect">
            <a:avLst/>
          </a:prstGeom>
          <a:noFill/>
        </p:spPr>
      </p:pic>
      <p:sp>
        <p:nvSpPr>
          <p:cNvPr id="82948" name="Rectangle 4"/>
          <p:cNvSpPr>
            <a:spLocks noChangeArrowheads="1"/>
          </p:cNvSpPr>
          <p:nvPr/>
        </p:nvSpPr>
        <p:spPr bwMode="auto">
          <a:xfrm>
            <a:off x="304800" y="196870"/>
            <a:ext cx="8610600" cy="6432530"/>
          </a:xfrm>
          <a:prstGeom prst="rect">
            <a:avLst/>
          </a:prstGeom>
          <a:noFill/>
          <a:ln w="9525">
            <a:noFill/>
            <a:miter lim="800000"/>
            <a:headEnd/>
            <a:tailEnd/>
          </a:ln>
          <a:effectLst/>
        </p:spPr>
        <p:txBody>
          <a:bodyPr wrap="square" anchor="ctr">
            <a:spAutoFit/>
          </a:bodyPr>
          <a:lstStyle/>
          <a:p>
            <a:pPr>
              <a:tabLst>
                <a:tab pos="457200" algn="l"/>
                <a:tab pos="914400" algn="l"/>
              </a:tabLst>
            </a:pPr>
            <a:r>
              <a:rPr lang="en-US" sz="3600" u="sng" dirty="0">
                <a:solidFill>
                  <a:schemeClr val="bg1"/>
                </a:solidFill>
                <a:effectLst/>
                <a:latin typeface="Arial Black" pitchFamily="34" charset="0"/>
              </a:rPr>
              <a:t>theological</a:t>
            </a:r>
            <a:r>
              <a:rPr lang="en-US" sz="3600" dirty="0">
                <a:solidFill>
                  <a:schemeClr val="bg1"/>
                </a:solidFill>
                <a:effectLst/>
                <a:latin typeface="Arial Black" pitchFamily="34" charset="0"/>
              </a:rPr>
              <a:t> vision (what I believe about people / what I “see” in them) precedes </a:t>
            </a:r>
            <a:r>
              <a:rPr lang="en-US" sz="3600" u="sng" dirty="0">
                <a:solidFill>
                  <a:schemeClr val="bg1"/>
                </a:solidFill>
                <a:effectLst/>
                <a:latin typeface="Arial Black" pitchFamily="34" charset="0"/>
              </a:rPr>
              <a:t>organizational</a:t>
            </a:r>
            <a:r>
              <a:rPr lang="en-US" sz="3600" dirty="0">
                <a:solidFill>
                  <a:schemeClr val="bg1"/>
                </a:solidFill>
                <a:effectLst/>
                <a:latin typeface="Arial Black" pitchFamily="34" charset="0"/>
              </a:rPr>
              <a:t> vision.  (What I want for the church, district, field or region.)  </a:t>
            </a:r>
          </a:p>
          <a:p>
            <a:pPr>
              <a:tabLst>
                <a:tab pos="457200" algn="l"/>
                <a:tab pos="914400" algn="l"/>
              </a:tabLst>
            </a:pPr>
            <a:endParaRPr lang="en-US" sz="3600" dirty="0">
              <a:solidFill>
                <a:schemeClr val="bg1"/>
              </a:solidFill>
              <a:effectLst/>
              <a:latin typeface="Arial Black" pitchFamily="34" charset="0"/>
            </a:endParaRPr>
          </a:p>
          <a:p>
            <a:pPr>
              <a:tabLst>
                <a:tab pos="457200" algn="l"/>
                <a:tab pos="914400" algn="l"/>
              </a:tabLst>
            </a:pPr>
            <a:endParaRPr lang="en-US" sz="3600" dirty="0">
              <a:solidFill>
                <a:schemeClr val="bg1"/>
              </a:solidFill>
              <a:effectLst/>
              <a:latin typeface="Arial Black" pitchFamily="34" charset="0"/>
            </a:endParaRPr>
          </a:p>
          <a:p>
            <a:pPr algn="r">
              <a:tabLst>
                <a:tab pos="457200" algn="l"/>
                <a:tab pos="914400" algn="l"/>
              </a:tabLst>
            </a:pPr>
            <a:r>
              <a:rPr lang="en-US" sz="3200" dirty="0">
                <a:solidFill>
                  <a:schemeClr val="bg1"/>
                </a:solidFill>
                <a:effectLst/>
                <a:latin typeface="Arial Black" pitchFamily="34" charset="0"/>
              </a:rPr>
              <a:t>“God, please give me</a:t>
            </a:r>
          </a:p>
          <a:p>
            <a:pPr algn="r">
              <a:tabLst>
                <a:tab pos="457200" algn="l"/>
                <a:tab pos="914400" algn="l"/>
              </a:tabLst>
            </a:pPr>
            <a:r>
              <a:rPr lang="en-US" sz="3200" dirty="0">
                <a:solidFill>
                  <a:schemeClr val="bg1"/>
                </a:solidFill>
                <a:effectLst/>
                <a:latin typeface="Arial Black" pitchFamily="34" charset="0"/>
              </a:rPr>
              <a:t>Your eyes and ears to</a:t>
            </a:r>
          </a:p>
          <a:p>
            <a:pPr algn="r">
              <a:tabLst>
                <a:tab pos="457200" algn="l"/>
                <a:tab pos="914400" algn="l"/>
              </a:tabLst>
            </a:pPr>
            <a:r>
              <a:rPr lang="en-US" sz="3200" dirty="0">
                <a:solidFill>
                  <a:schemeClr val="bg1"/>
                </a:solidFill>
                <a:effectLst/>
                <a:latin typeface="Arial Black" pitchFamily="34" charset="0"/>
              </a:rPr>
              <a:t>really ‘see’ and ‘hear’</a:t>
            </a:r>
          </a:p>
          <a:p>
            <a:pPr algn="r">
              <a:tabLst>
                <a:tab pos="457200" algn="l"/>
                <a:tab pos="914400" algn="l"/>
              </a:tabLst>
            </a:pPr>
            <a:r>
              <a:rPr lang="en-US" sz="3200" dirty="0">
                <a:solidFill>
                  <a:schemeClr val="bg1"/>
                </a:solidFill>
                <a:effectLst/>
                <a:latin typeface="Arial Black" pitchFamily="34" charset="0"/>
              </a:rPr>
              <a:t>the people</a:t>
            </a:r>
          </a:p>
          <a:p>
            <a:pPr algn="r">
              <a:tabLst>
                <a:tab pos="457200" algn="l"/>
                <a:tab pos="914400" algn="l"/>
              </a:tabLst>
            </a:pPr>
            <a:r>
              <a:rPr lang="en-US" sz="3200" dirty="0">
                <a:solidFill>
                  <a:schemeClr val="bg1"/>
                </a:solidFill>
                <a:effectLst/>
                <a:latin typeface="Arial Black" pitchFamily="34" charset="0"/>
              </a:rPr>
              <a:t>with whom I work.”</a:t>
            </a:r>
            <a:endParaRPr lang="en-US" sz="3600" dirty="0">
              <a:solidFill>
                <a:schemeClr val="bg1"/>
              </a:solidFill>
              <a:effectLst/>
              <a:latin typeface="Arial Black"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533400" y="336640"/>
            <a:ext cx="8153400" cy="6186309"/>
          </a:xfrm>
          <a:prstGeom prst="rect">
            <a:avLst/>
          </a:prstGeom>
          <a:noFill/>
          <a:ln w="9525">
            <a:noFill/>
            <a:miter lim="800000"/>
            <a:headEnd/>
            <a:tailEnd/>
          </a:ln>
          <a:effectLst/>
        </p:spPr>
        <p:txBody>
          <a:bodyPr anchor="ctr">
            <a:spAutoFit/>
          </a:bodyPr>
          <a:lstStyle/>
          <a:p>
            <a:pPr>
              <a:tabLst>
                <a:tab pos="800100" algn="l"/>
                <a:tab pos="914400" algn="l"/>
              </a:tabLst>
            </a:pPr>
            <a:r>
              <a:rPr lang="en-US" sz="4400" dirty="0">
                <a:solidFill>
                  <a:schemeClr val="bg1"/>
                </a:solidFill>
                <a:effectLst/>
                <a:latin typeface="Arial Black" pitchFamily="34" charset="0"/>
              </a:rPr>
              <a:t>two growth </a:t>
            </a:r>
            <a:r>
              <a:rPr lang="en-US" sz="4400" dirty="0">
                <a:solidFill>
                  <a:srgbClr val="FFFF00"/>
                </a:solidFill>
                <a:effectLst/>
                <a:latin typeface="Arial Black" pitchFamily="34" charset="0"/>
              </a:rPr>
              <a:t>producing</a:t>
            </a:r>
            <a:r>
              <a:rPr lang="en-US" sz="4400" dirty="0">
                <a:solidFill>
                  <a:schemeClr val="bg1"/>
                </a:solidFill>
                <a:effectLst/>
                <a:latin typeface="Arial Black" pitchFamily="34" charset="0"/>
              </a:rPr>
              <a:t> questions:</a:t>
            </a:r>
          </a:p>
          <a:p>
            <a:pPr lvl="1">
              <a:buFont typeface="Arial" pitchFamily="34" charset="0"/>
              <a:buChar char="•"/>
              <a:tabLst>
                <a:tab pos="800100" algn="l"/>
                <a:tab pos="914400" algn="l"/>
              </a:tabLst>
            </a:pPr>
            <a:r>
              <a:rPr lang="en-US" sz="4400" dirty="0">
                <a:solidFill>
                  <a:schemeClr val="bg1"/>
                </a:solidFill>
                <a:effectLst/>
                <a:latin typeface="Arial Black" pitchFamily="34" charset="0"/>
              </a:rPr>
              <a:t> “What can I </a:t>
            </a:r>
            <a:r>
              <a:rPr lang="en-US" sz="4400" dirty="0">
                <a:solidFill>
                  <a:schemeClr val="tx2">
                    <a:lumMod val="60000"/>
                    <a:lumOff val="40000"/>
                  </a:schemeClr>
                </a:solidFill>
                <a:effectLst/>
                <a:latin typeface="Arial Black" pitchFamily="34" charset="0"/>
              </a:rPr>
              <a:t>learn</a:t>
            </a:r>
            <a:r>
              <a:rPr lang="en-US" sz="4400" dirty="0">
                <a:solidFill>
                  <a:schemeClr val="bg1"/>
                </a:solidFill>
                <a:effectLst/>
                <a:latin typeface="Arial Black" pitchFamily="34" charset="0"/>
              </a:rPr>
              <a:t>?  </a:t>
            </a:r>
          </a:p>
          <a:p>
            <a:pPr lvl="1">
              <a:buFont typeface="Arial" pitchFamily="34" charset="0"/>
              <a:buChar char="•"/>
              <a:tabLst>
                <a:tab pos="800100" algn="l"/>
                <a:tab pos="914400" algn="l"/>
              </a:tabLst>
            </a:pPr>
            <a:r>
              <a:rPr lang="en-US" sz="4400" dirty="0">
                <a:solidFill>
                  <a:schemeClr val="bg1"/>
                </a:solidFill>
                <a:effectLst/>
                <a:latin typeface="Arial Black" pitchFamily="34" charset="0"/>
              </a:rPr>
              <a:t> “How can I </a:t>
            </a:r>
            <a:r>
              <a:rPr lang="en-US" sz="4400" dirty="0">
                <a:solidFill>
                  <a:schemeClr val="accent2">
                    <a:lumMod val="60000"/>
                    <a:lumOff val="40000"/>
                  </a:schemeClr>
                </a:solidFill>
                <a:effectLst/>
                <a:latin typeface="Arial Black" pitchFamily="34" charset="0"/>
              </a:rPr>
              <a:t>change</a:t>
            </a:r>
            <a:r>
              <a:rPr lang="en-US" sz="4400" dirty="0">
                <a:solidFill>
                  <a:schemeClr val="bg1"/>
                </a:solidFill>
                <a:effectLst/>
                <a:latin typeface="Arial Black" pitchFamily="34" charset="0"/>
              </a:rPr>
              <a:t>?”</a:t>
            </a:r>
          </a:p>
          <a:p>
            <a:pPr>
              <a:tabLst>
                <a:tab pos="800100" algn="l"/>
                <a:tab pos="914400" algn="l"/>
              </a:tabLst>
            </a:pPr>
            <a:endParaRPr lang="en-US" sz="4400" dirty="0">
              <a:solidFill>
                <a:schemeClr val="bg1"/>
              </a:solidFill>
              <a:effectLst/>
              <a:latin typeface="Arial Black" pitchFamily="34" charset="0"/>
            </a:endParaRPr>
          </a:p>
          <a:p>
            <a:pPr>
              <a:tabLst>
                <a:tab pos="800100" algn="l"/>
                <a:tab pos="914400" algn="l"/>
              </a:tabLst>
            </a:pPr>
            <a:r>
              <a:rPr lang="en-US" sz="4400" dirty="0">
                <a:solidFill>
                  <a:schemeClr val="bg1"/>
                </a:solidFill>
                <a:effectLst/>
                <a:latin typeface="Arial Black" pitchFamily="34" charset="0"/>
              </a:rPr>
              <a:t>two growth </a:t>
            </a:r>
            <a:r>
              <a:rPr lang="en-US" sz="4400" dirty="0">
                <a:solidFill>
                  <a:srgbClr val="FFFF00"/>
                </a:solidFill>
                <a:effectLst/>
                <a:latin typeface="Arial Black" pitchFamily="34" charset="0"/>
              </a:rPr>
              <a:t>inhibiting</a:t>
            </a:r>
            <a:r>
              <a:rPr lang="en-US" sz="4400" dirty="0">
                <a:solidFill>
                  <a:schemeClr val="bg1"/>
                </a:solidFill>
                <a:effectLst/>
                <a:latin typeface="Arial Black" pitchFamily="34" charset="0"/>
              </a:rPr>
              <a:t> questions: </a:t>
            </a:r>
          </a:p>
          <a:p>
            <a:pPr lvl="1">
              <a:buFont typeface="Arial" pitchFamily="34" charset="0"/>
              <a:buChar char="•"/>
              <a:tabLst>
                <a:tab pos="800100" algn="l"/>
                <a:tab pos="914400" algn="l"/>
              </a:tabLst>
            </a:pPr>
            <a:r>
              <a:rPr lang="en-US" sz="4400" dirty="0">
                <a:solidFill>
                  <a:schemeClr val="bg1"/>
                </a:solidFill>
                <a:effectLst/>
                <a:latin typeface="Arial Black" pitchFamily="34" charset="0"/>
              </a:rPr>
              <a:t> “Why </a:t>
            </a:r>
            <a:r>
              <a:rPr lang="en-US" sz="4400" dirty="0">
                <a:solidFill>
                  <a:schemeClr val="tx2">
                    <a:lumMod val="40000"/>
                    <a:lumOff val="60000"/>
                  </a:schemeClr>
                </a:solidFill>
                <a:effectLst/>
                <a:latin typeface="Arial Black" pitchFamily="34" charset="0"/>
              </a:rPr>
              <a:t>me</a:t>
            </a:r>
            <a:r>
              <a:rPr lang="en-US" sz="4400" dirty="0">
                <a:solidFill>
                  <a:schemeClr val="bg1"/>
                </a:solidFill>
                <a:effectLst/>
                <a:latin typeface="Arial Black" pitchFamily="34" charset="0"/>
              </a:rPr>
              <a:t>? </a:t>
            </a:r>
          </a:p>
          <a:p>
            <a:pPr lvl="1">
              <a:buFont typeface="Arial" pitchFamily="34" charset="0"/>
              <a:buChar char="•"/>
              <a:tabLst>
                <a:tab pos="800100" algn="l"/>
                <a:tab pos="914400" algn="l"/>
              </a:tabLst>
            </a:pPr>
            <a:r>
              <a:rPr lang="en-US" sz="4400" dirty="0">
                <a:solidFill>
                  <a:schemeClr val="bg1"/>
                </a:solidFill>
                <a:effectLst/>
                <a:latin typeface="Arial Black" pitchFamily="34" charset="0"/>
              </a:rPr>
              <a:t> “What </a:t>
            </a:r>
            <a:r>
              <a:rPr lang="en-US" sz="4400" dirty="0">
                <a:solidFill>
                  <a:schemeClr val="accent2">
                    <a:lumMod val="60000"/>
                    <a:lumOff val="40000"/>
                  </a:schemeClr>
                </a:solidFill>
                <a:effectLst/>
                <a:latin typeface="Arial Black" pitchFamily="34" charset="0"/>
              </a:rPr>
              <a:t>if</a:t>
            </a:r>
            <a:r>
              <a:rPr lang="en-US" sz="4400" dirty="0">
                <a:solidFill>
                  <a:schemeClr val="bg1"/>
                </a:solidFill>
                <a:effectLst/>
                <a:latin typeface="Arial Black" pitchFamily="34" charset="0"/>
              </a:rPr>
              <a:t>…?”</a:t>
            </a:r>
            <a:r>
              <a:rPr lang="en-US" sz="4400" dirty="0">
                <a:solidFill>
                  <a:schemeClr val="bg1"/>
                </a:solidFill>
                <a:effectLst>
                  <a:outerShdw blurRad="38100" dist="38100" dir="2700000" algn="tl">
                    <a:srgbClr val="EEECE1"/>
                  </a:outerShdw>
                </a:effectLst>
                <a:latin typeface="Arial Black"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3"/>
          <p:cNvSpPr>
            <a:spLocks/>
          </p:cNvSpPr>
          <p:nvPr/>
        </p:nvSpPr>
        <p:spPr bwMode="auto">
          <a:xfrm>
            <a:off x="228600" y="152400"/>
            <a:ext cx="83820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4:</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FORGIVE FREELY</a:t>
            </a:r>
            <a:endParaRPr lang="en-US" sz="4400" b="1" dirty="0">
              <a:solidFill>
                <a:srgbClr val="FFFF00"/>
              </a:solidFill>
              <a:effectLst/>
              <a:latin typeface="Calibri" pitchFamily="34" charset="0"/>
            </a:endParaRPr>
          </a:p>
        </p:txBody>
      </p:sp>
      <p:pic>
        <p:nvPicPr>
          <p:cNvPr id="5" name="Picture 2" descr="I:\5.surrender.jpg"/>
          <p:cNvPicPr>
            <a:picLocks noChangeAspect="1" noChangeArrowheads="1"/>
          </p:cNvPicPr>
          <p:nvPr/>
        </p:nvPicPr>
        <p:blipFill>
          <a:blip r:embed="rId2" cstate="print"/>
          <a:srcRect l="44000"/>
          <a:stretch>
            <a:fillRect/>
          </a:stretch>
        </p:blipFill>
        <p:spPr bwMode="auto">
          <a:xfrm>
            <a:off x="0" y="1828800"/>
            <a:ext cx="3755136" cy="5029200"/>
          </a:xfrm>
          <a:prstGeom prst="rect">
            <a:avLst/>
          </a:prstGeom>
          <a:noFill/>
        </p:spPr>
      </p:pic>
      <p:sp>
        <p:nvSpPr>
          <p:cNvPr id="72708" name="Title 3"/>
          <p:cNvSpPr>
            <a:spLocks/>
          </p:cNvSpPr>
          <p:nvPr/>
        </p:nvSpPr>
        <p:spPr bwMode="auto">
          <a:xfrm>
            <a:off x="3810000" y="2362200"/>
            <a:ext cx="54102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Be proactive in </a:t>
            </a:r>
            <a:br>
              <a:rPr lang="en-US" sz="3400" b="1" dirty="0">
                <a:solidFill>
                  <a:schemeClr val="bg1"/>
                </a:solidFill>
                <a:effectLst/>
              </a:rPr>
            </a:br>
            <a:r>
              <a:rPr lang="en-US" sz="3400" b="1" dirty="0">
                <a:solidFill>
                  <a:schemeClr val="bg1"/>
                </a:solidFill>
                <a:effectLst/>
              </a:rPr>
              <a:t>extending forgiveness</a:t>
            </a:r>
            <a:br>
              <a:rPr lang="en-US" sz="3400" b="1" dirty="0">
                <a:solidFill>
                  <a:schemeClr val="bg1"/>
                </a:solidFill>
                <a:effectLst/>
              </a:rPr>
            </a:br>
            <a:br>
              <a:rPr lang="en-US" sz="2000" b="1" dirty="0">
                <a:solidFill>
                  <a:schemeClr val="bg1"/>
                </a:solidFill>
                <a:effectLst/>
              </a:rPr>
            </a:br>
            <a:r>
              <a:rPr lang="en-US" sz="3400" b="1" u="sng" dirty="0">
                <a:solidFill>
                  <a:srgbClr val="92D050"/>
                </a:solidFill>
                <a:effectLst/>
              </a:rPr>
              <a:t>Principle:</a:t>
            </a:r>
            <a:br>
              <a:rPr lang="en-US" sz="3400" b="1" u="sng" dirty="0">
                <a:solidFill>
                  <a:schemeClr val="bg1"/>
                </a:solidFill>
                <a:effectLst/>
              </a:rPr>
            </a:br>
            <a:r>
              <a:rPr lang="en-US" sz="3400" b="1" dirty="0">
                <a:solidFill>
                  <a:schemeClr val="bg1"/>
                </a:solidFill>
                <a:effectLst/>
              </a:rPr>
              <a:t>A spirit of forgiveness transforms and empowers leaders</a:t>
            </a:r>
            <a:endParaRPr lang="en-US" sz="3400" b="1" dirty="0">
              <a:solidFill>
                <a:schemeClr val="bg1"/>
              </a:solidFill>
              <a:effectLst/>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1143000"/>
          </a:xfrm>
        </p:spPr>
        <p:txBody>
          <a:bodyPr/>
          <a:lstStyle/>
          <a:p>
            <a:r>
              <a:rPr lang="en-US" sz="6000" b="1" dirty="0">
                <a:solidFill>
                  <a:schemeClr val="bg1"/>
                </a:solidFill>
                <a:latin typeface="Arial Black" pitchFamily="34" charset="0"/>
                <a:cs typeface="Arial" pitchFamily="34" charset="0"/>
              </a:rPr>
              <a:t>“Leading for change is </a:t>
            </a:r>
            <a:r>
              <a:rPr lang="en-US" sz="6000" b="1" dirty="0">
                <a:solidFill>
                  <a:srgbClr val="FFFF00"/>
                </a:solidFill>
                <a:latin typeface="Arial Black" pitchFamily="34" charset="0"/>
                <a:cs typeface="Arial" pitchFamily="34" charset="0"/>
              </a:rPr>
              <a:t>not</a:t>
            </a:r>
            <a:r>
              <a:rPr lang="en-US" sz="6000" b="1" dirty="0">
                <a:solidFill>
                  <a:schemeClr val="bg1"/>
                </a:solidFill>
                <a:latin typeface="Arial Black" pitchFamily="34" charset="0"/>
                <a:cs typeface="Arial" pitchFamily="34" charset="0"/>
              </a:rPr>
              <a:t> the same as exercise of power.”</a:t>
            </a:r>
          </a:p>
        </p:txBody>
      </p:sp>
      <p:sp>
        <p:nvSpPr>
          <p:cNvPr id="3" name="Title 1"/>
          <p:cNvSpPr txBox="1">
            <a:spLocks/>
          </p:cNvSpPr>
          <p:nvPr/>
        </p:nvSpPr>
        <p:spPr bwMode="auto">
          <a:xfrm>
            <a:off x="5181600" y="6019800"/>
            <a:ext cx="396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George M. Burns, </a:t>
            </a:r>
            <a:r>
              <a:rPr kumimoji="0" lang="en-US" sz="3200" b="1" i="0" u="none" strike="noStrike" kern="1200" cap="none" spc="0" normalizeH="0" noProof="0" dirty="0">
                <a:ln>
                  <a:noFill/>
                </a:ln>
                <a:solidFill>
                  <a:schemeClr val="bg1"/>
                </a:solidFill>
                <a:effectLst/>
                <a:uLnTx/>
                <a:uFillTx/>
                <a:latin typeface="Arial" pitchFamily="34" charset="0"/>
                <a:ea typeface="+mj-ea"/>
                <a:cs typeface="Arial"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chemeClr val="bg1"/>
                </a:solidFill>
                <a:effectLst/>
                <a:uLnTx/>
                <a:uFillTx/>
                <a:latin typeface="Arial" pitchFamily="34" charset="0"/>
                <a:ea typeface="+mj-ea"/>
                <a:cs typeface="Arial" pitchFamily="34" charset="0"/>
              </a:rPr>
              <a:t>Leadership</a:t>
            </a:r>
            <a:r>
              <a:rPr kumimoji="0" lang="en-US" sz="32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 p. 9-28</a:t>
            </a:r>
          </a:p>
        </p:txBody>
      </p:sp>
      <p:pic>
        <p:nvPicPr>
          <p:cNvPr id="2050" name="Picture 2" descr="C:\Users\Ruth Salangsang\Desktop\in_humility.jpg"/>
          <p:cNvPicPr>
            <a:picLocks noChangeAspect="1" noChangeArrowheads="1"/>
          </p:cNvPicPr>
          <p:nvPr/>
        </p:nvPicPr>
        <p:blipFill>
          <a:blip r:embed="rId2" cstate="print"/>
          <a:srcRect/>
          <a:stretch>
            <a:fillRect/>
          </a:stretch>
        </p:blipFill>
        <p:spPr bwMode="auto">
          <a:xfrm>
            <a:off x="381000" y="3065400"/>
            <a:ext cx="5029200" cy="3564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7" descr="C:\Documents and Settings\drewalmario\My Documents\Downloads\jesus-crucified2.JPG"/>
          <p:cNvPicPr>
            <a:picLocks noGrp="1" noChangeAspect="1" noChangeArrowheads="1"/>
          </p:cNvPicPr>
          <p:nvPr>
            <p:ph idx="4294967295"/>
          </p:nvPr>
        </p:nvPicPr>
        <p:blipFill>
          <a:blip r:embed="rId3" cstate="print"/>
          <a:srcRect/>
          <a:stretch>
            <a:fillRect/>
          </a:stretch>
        </p:blipFill>
        <p:spPr>
          <a:xfrm>
            <a:off x="0" y="0"/>
            <a:ext cx="9144000" cy="6858000"/>
          </a:xfrm>
        </p:spPr>
      </p:pic>
      <p:sp>
        <p:nvSpPr>
          <p:cNvPr id="39939" name="Title 1"/>
          <p:cNvSpPr>
            <a:spLocks noGrp="1"/>
          </p:cNvSpPr>
          <p:nvPr>
            <p:ph type="title" idx="4294967295"/>
          </p:nvPr>
        </p:nvSpPr>
        <p:spPr>
          <a:xfrm>
            <a:off x="152400" y="2590800"/>
            <a:ext cx="4267200" cy="2590800"/>
          </a:xfrm>
        </p:spPr>
        <p:txBody>
          <a:bodyPr rtlCol="0">
            <a:normAutofit fontScale="90000"/>
          </a:bodyPr>
          <a:lstStyle/>
          <a:p>
            <a:pPr fontAlgn="auto">
              <a:spcAft>
                <a:spcPts val="0"/>
              </a:spcAft>
              <a:defRPr/>
            </a:pPr>
            <a:r>
              <a:rPr lang="en-US" sz="4800" b="1" dirty="0">
                <a:solidFill>
                  <a:schemeClr val="bg1"/>
                </a:solidFill>
                <a:latin typeface="Arial Black" pitchFamily="34" charset="0"/>
              </a:rPr>
              <a:t>“Father, </a:t>
            </a:r>
            <a:r>
              <a:rPr lang="en-US" sz="4800" b="1" dirty="0">
                <a:solidFill>
                  <a:srgbClr val="FF0000"/>
                </a:solidFill>
                <a:latin typeface="Arial Black" pitchFamily="34" charset="0"/>
              </a:rPr>
              <a:t>forgive</a:t>
            </a:r>
            <a:r>
              <a:rPr lang="en-US" sz="4800" b="1" dirty="0">
                <a:solidFill>
                  <a:schemeClr val="bg1"/>
                </a:solidFill>
                <a:latin typeface="Arial Black" pitchFamily="34" charset="0"/>
              </a:rPr>
              <a:t> them, for they do not know what they are doing”</a:t>
            </a:r>
          </a:p>
        </p:txBody>
      </p:sp>
      <p:sp>
        <p:nvSpPr>
          <p:cNvPr id="4" name="Title 1"/>
          <p:cNvSpPr txBox="1">
            <a:spLocks/>
          </p:cNvSpPr>
          <p:nvPr/>
        </p:nvSpPr>
        <p:spPr bwMode="auto">
          <a:xfrm>
            <a:off x="1828800" y="6172200"/>
            <a:ext cx="3276600" cy="609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Black" pitchFamily="34" charset="0"/>
                <a:ea typeface="+mj-ea"/>
                <a:cs typeface="+mj-cs"/>
              </a:rPr>
              <a:t>Luke 23:34 (NIV)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rock_climber_struggle_sports_powerpoint_templates_and_powerpoint_backgrounds_0311_title.jpg"/>
          <p:cNvPicPr>
            <a:picLocks noChangeAspect="1" noChangeArrowheads="1"/>
          </p:cNvPicPr>
          <p:nvPr/>
        </p:nvPicPr>
        <p:blipFill>
          <a:blip r:embed="rId2" cstate="print"/>
          <a:srcRect r="52857"/>
          <a:stretch>
            <a:fillRect/>
          </a:stretch>
        </p:blipFill>
        <p:spPr bwMode="auto">
          <a:xfrm>
            <a:off x="0" y="0"/>
            <a:ext cx="4262846" cy="6781800"/>
          </a:xfrm>
          <a:prstGeom prst="rect">
            <a:avLst/>
          </a:prstGeom>
          <a:noFill/>
        </p:spPr>
      </p:pic>
      <p:pic>
        <p:nvPicPr>
          <p:cNvPr id="7171" name="Picture 3" descr="I:\rock_climber_struggle_sports_powerpoint_templates_and_powerpoint_backgrounds_0311_title.jpg"/>
          <p:cNvPicPr>
            <a:picLocks noChangeAspect="1" noChangeArrowheads="1"/>
          </p:cNvPicPr>
          <p:nvPr/>
        </p:nvPicPr>
        <p:blipFill>
          <a:blip r:embed="rId2" cstate="print"/>
          <a:srcRect l="45714" t="25238" b="48095"/>
          <a:stretch>
            <a:fillRect/>
          </a:stretch>
        </p:blipFill>
        <p:spPr bwMode="auto">
          <a:xfrm>
            <a:off x="3429001" y="0"/>
            <a:ext cx="5715000" cy="1981200"/>
          </a:xfrm>
          <a:prstGeom prst="rect">
            <a:avLst/>
          </a:prstGeom>
          <a:noFill/>
        </p:spPr>
      </p:pic>
      <p:pic>
        <p:nvPicPr>
          <p:cNvPr id="7172" name="Picture 4" descr="I:\rock_climber_struggle_sports_powerpoint_templates_and_powerpoint_backgrounds_0311_title.jpg"/>
          <p:cNvPicPr>
            <a:picLocks noChangeAspect="1" noChangeArrowheads="1"/>
          </p:cNvPicPr>
          <p:nvPr/>
        </p:nvPicPr>
        <p:blipFill>
          <a:blip r:embed="rId2" cstate="print"/>
          <a:srcRect l="20416" t="71706" r="64286"/>
          <a:stretch>
            <a:fillRect/>
          </a:stretch>
        </p:blipFill>
        <p:spPr bwMode="auto">
          <a:xfrm>
            <a:off x="2362200" y="5029200"/>
            <a:ext cx="6781800" cy="1752600"/>
          </a:xfrm>
          <a:prstGeom prst="rect">
            <a:avLst/>
          </a:prstGeom>
          <a:noFill/>
        </p:spPr>
      </p:pic>
      <p:pic>
        <p:nvPicPr>
          <p:cNvPr id="7" name="Picture 3" descr="I:\rock_climber_struggle_sports_powerpoint_templates_and_powerpoint_backgrounds_0311_title.jpg"/>
          <p:cNvPicPr>
            <a:picLocks noChangeAspect="1" noChangeArrowheads="1"/>
          </p:cNvPicPr>
          <p:nvPr/>
        </p:nvPicPr>
        <p:blipFill>
          <a:blip r:embed="rId2" cstate="print"/>
          <a:srcRect l="45714" t="25238" b="48095"/>
          <a:stretch>
            <a:fillRect/>
          </a:stretch>
        </p:blipFill>
        <p:spPr bwMode="auto">
          <a:xfrm>
            <a:off x="4267200" y="0"/>
            <a:ext cx="4876800" cy="6858000"/>
          </a:xfrm>
          <a:prstGeom prst="rect">
            <a:avLst/>
          </a:prstGeom>
          <a:noFill/>
        </p:spPr>
      </p:pic>
      <p:sp>
        <p:nvSpPr>
          <p:cNvPr id="8" name="Rectangle 4"/>
          <p:cNvSpPr>
            <a:spLocks noChangeArrowheads="1"/>
          </p:cNvSpPr>
          <p:nvPr/>
        </p:nvSpPr>
        <p:spPr bwMode="auto">
          <a:xfrm>
            <a:off x="2003425" y="616089"/>
            <a:ext cx="7064375" cy="5632311"/>
          </a:xfrm>
          <a:prstGeom prst="rect">
            <a:avLst/>
          </a:prstGeom>
          <a:noFill/>
          <a:ln w="9525">
            <a:noFill/>
            <a:miter lim="800000"/>
            <a:headEnd/>
            <a:tailEnd/>
          </a:ln>
          <a:effectLst/>
        </p:spPr>
        <p:txBody>
          <a:bodyPr wrap="square" anchor="ctr">
            <a:spAutoFit/>
          </a:bodyPr>
          <a:lstStyle/>
          <a:p>
            <a:pPr algn="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“Great leaders,” we are told,</a:t>
            </a:r>
          </a:p>
          <a:p>
            <a:pPr algn="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“are shaped</a:t>
            </a:r>
          </a:p>
          <a:p>
            <a:pPr algn="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in the most challenging and difficult times.”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drew\pix leadership\exemplify-servant-leadership.jpg"/>
          <p:cNvPicPr>
            <a:picLocks noChangeAspect="1" noChangeArrowheads="1"/>
          </p:cNvPicPr>
          <p:nvPr/>
        </p:nvPicPr>
        <p:blipFill>
          <a:blip r:embed="rId2" cstate="print"/>
          <a:srcRect l="10001" t="4971" r="10001" b="16978"/>
          <a:stretch>
            <a:fillRect/>
          </a:stretch>
        </p:blipFill>
        <p:spPr bwMode="auto">
          <a:xfrm>
            <a:off x="0" y="1828800"/>
            <a:ext cx="3692525" cy="4800600"/>
          </a:xfrm>
          <a:prstGeom prst="rect">
            <a:avLst/>
          </a:prstGeom>
          <a:noFill/>
          <a:ln w="9525">
            <a:noFill/>
            <a:miter lim="800000"/>
            <a:headEnd/>
            <a:tailEnd/>
          </a:ln>
        </p:spPr>
      </p:pic>
      <p:sp>
        <p:nvSpPr>
          <p:cNvPr id="73731" name="Title 3"/>
          <p:cNvSpPr>
            <a:spLocks/>
          </p:cNvSpPr>
          <p:nvPr/>
        </p:nvSpPr>
        <p:spPr bwMode="auto">
          <a:xfrm>
            <a:off x="228600" y="152400"/>
            <a:ext cx="8610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5:</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LEAD DECIVELY</a:t>
            </a:r>
            <a:endParaRPr lang="en-US" sz="4400" b="1" dirty="0">
              <a:solidFill>
                <a:srgbClr val="FFFF00"/>
              </a:solidFill>
              <a:effectLst/>
              <a:latin typeface="Calibri" pitchFamily="34" charset="0"/>
            </a:endParaRPr>
          </a:p>
        </p:txBody>
      </p:sp>
      <p:sp>
        <p:nvSpPr>
          <p:cNvPr id="73732" name="Title 3"/>
          <p:cNvSpPr>
            <a:spLocks/>
          </p:cNvSpPr>
          <p:nvPr/>
        </p:nvSpPr>
        <p:spPr bwMode="auto">
          <a:xfrm>
            <a:off x="3733800" y="2514600"/>
            <a:ext cx="54864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Christian leaders combine deep humility, clear vision,</a:t>
            </a:r>
          </a:p>
          <a:p>
            <a:pPr algn="ctr"/>
            <a:r>
              <a:rPr lang="en-US" sz="3400" b="1" dirty="0">
                <a:solidFill>
                  <a:schemeClr val="bg1"/>
                </a:solidFill>
                <a:effectLst/>
              </a:rPr>
              <a:t>and fierce resolve</a:t>
            </a:r>
            <a:br>
              <a:rPr lang="en-US" sz="3400" b="1" dirty="0">
                <a:solidFill>
                  <a:schemeClr val="bg1"/>
                </a:solidFill>
                <a:effectLst/>
              </a:rPr>
            </a:br>
            <a:br>
              <a:rPr lang="en-US" sz="2000" b="1" dirty="0">
                <a:solidFill>
                  <a:schemeClr val="bg1"/>
                </a:solidFill>
                <a:effectLst/>
              </a:rPr>
            </a:br>
            <a:r>
              <a:rPr lang="en-US" sz="3400" b="1" u="sng" dirty="0">
                <a:solidFill>
                  <a:srgbClr val="92D050"/>
                </a:solidFill>
                <a:effectLst/>
              </a:rPr>
              <a:t>Principle:</a:t>
            </a:r>
            <a:br>
              <a:rPr lang="en-US" sz="3400" b="1" u="sng" dirty="0">
                <a:solidFill>
                  <a:schemeClr val="bg1"/>
                </a:solidFill>
                <a:effectLst/>
              </a:rPr>
            </a:br>
            <a:r>
              <a:rPr lang="en-US" sz="3400" b="1" dirty="0">
                <a:solidFill>
                  <a:schemeClr val="bg1"/>
                </a:solidFill>
                <a:effectLst/>
              </a:rPr>
              <a:t>Our holiness testimony is reflected in and through the way we make and implement decisions </a:t>
            </a:r>
            <a:endParaRPr lang="en-US" sz="3400" b="1" dirty="0">
              <a:solidFill>
                <a:schemeClr val="bg1"/>
              </a:solidFill>
              <a:effectLst/>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2.cross.jpg"/>
          <p:cNvPicPr>
            <a:picLocks noChangeAspect="1" noChangeArrowheads="1"/>
          </p:cNvPicPr>
          <p:nvPr/>
        </p:nvPicPr>
        <p:blipFill>
          <a:blip r:embed="rId2" cstate="print"/>
          <a:srcRect/>
          <a:stretch>
            <a:fillRect/>
          </a:stretch>
        </p:blipFill>
        <p:spPr bwMode="auto">
          <a:xfrm>
            <a:off x="3962400" y="2955925"/>
            <a:ext cx="5202237" cy="3902075"/>
          </a:xfrm>
          <a:prstGeom prst="rect">
            <a:avLst/>
          </a:prstGeom>
          <a:noFill/>
        </p:spPr>
      </p:pic>
      <p:sp>
        <p:nvSpPr>
          <p:cNvPr id="86020" name="Rectangle 4"/>
          <p:cNvSpPr>
            <a:spLocks noChangeArrowheads="1"/>
          </p:cNvSpPr>
          <p:nvPr/>
        </p:nvSpPr>
        <p:spPr bwMode="auto">
          <a:xfrm>
            <a:off x="381000" y="463689"/>
            <a:ext cx="8077200" cy="5632311"/>
          </a:xfrm>
          <a:prstGeom prst="rect">
            <a:avLst/>
          </a:prstGeom>
          <a:noFill/>
          <a:ln w="9525">
            <a:noFill/>
            <a:miter lim="800000"/>
            <a:headEnd/>
            <a:tailEnd/>
          </a:ln>
          <a:effectLst/>
        </p:spPr>
        <p:txBody>
          <a:bodyPr wrap="square" anchor="ctr">
            <a:spAutoFit/>
          </a:bodyPr>
          <a:lstStyle/>
          <a:p>
            <a:r>
              <a:rPr lang="en-US" sz="3600" dirty="0">
                <a:solidFill>
                  <a:schemeClr val="bg1"/>
                </a:solidFill>
                <a:effectLst/>
                <a:latin typeface="Arial Black" pitchFamily="34" charset="0"/>
              </a:rPr>
              <a:t>If decisive leaders are to move from the </a:t>
            </a:r>
            <a:r>
              <a:rPr lang="en-US" sz="3600" dirty="0">
                <a:solidFill>
                  <a:schemeClr val="tx2">
                    <a:lumMod val="40000"/>
                    <a:lumOff val="60000"/>
                  </a:schemeClr>
                </a:solidFill>
                <a:effectLst/>
                <a:latin typeface="Arial Black" pitchFamily="34" charset="0"/>
              </a:rPr>
              <a:t>preferred vision</a:t>
            </a:r>
            <a:r>
              <a:rPr lang="en-US" sz="3600" dirty="0">
                <a:solidFill>
                  <a:schemeClr val="bg1"/>
                </a:solidFill>
                <a:effectLst/>
                <a:latin typeface="Arial Black" pitchFamily="34" charset="0"/>
              </a:rPr>
              <a:t> to </a:t>
            </a:r>
            <a:r>
              <a:rPr lang="en-US" sz="3600" dirty="0">
                <a:solidFill>
                  <a:srgbClr val="FF0000"/>
                </a:solidFill>
                <a:effectLst/>
                <a:latin typeface="Arial Black" pitchFamily="34" charset="0"/>
              </a:rPr>
              <a:t>achieved results</a:t>
            </a:r>
            <a:r>
              <a:rPr lang="en-US" sz="3600" dirty="0">
                <a:solidFill>
                  <a:schemeClr val="bg1"/>
                </a:solidFill>
                <a:effectLst/>
                <a:latin typeface="Arial Black" pitchFamily="34" charset="0"/>
              </a:rPr>
              <a:t>, they must give passionate attention to the leadership roles of:</a:t>
            </a:r>
          </a:p>
          <a:p>
            <a:endParaRPr lang="en-US" sz="3600" dirty="0">
              <a:solidFill>
                <a:schemeClr val="bg1"/>
              </a:solidFill>
              <a:effectLst/>
              <a:latin typeface="Arial Black" pitchFamily="34" charset="0"/>
            </a:endParaRPr>
          </a:p>
          <a:p>
            <a:pPr>
              <a:buFontTx/>
              <a:buChar char="•"/>
            </a:pPr>
            <a:r>
              <a:rPr lang="en-US" sz="3600" dirty="0">
                <a:solidFill>
                  <a:schemeClr val="bg1"/>
                </a:solidFill>
                <a:effectLst/>
                <a:latin typeface="Arial Black" pitchFamily="34" charset="0"/>
              </a:rPr>
              <a:t> Dreaming and planning</a:t>
            </a:r>
          </a:p>
          <a:p>
            <a:pPr>
              <a:buFontTx/>
              <a:buChar char="•"/>
            </a:pPr>
            <a:r>
              <a:rPr lang="en-US" sz="3600" dirty="0">
                <a:solidFill>
                  <a:schemeClr val="bg1"/>
                </a:solidFill>
                <a:effectLst/>
                <a:latin typeface="Arial Black" pitchFamily="34" charset="0"/>
              </a:rPr>
              <a:t> Organizing and administering</a:t>
            </a:r>
          </a:p>
          <a:p>
            <a:pPr>
              <a:buFontTx/>
              <a:buChar char="•"/>
            </a:pPr>
            <a:r>
              <a:rPr lang="en-US" sz="3600" dirty="0">
                <a:solidFill>
                  <a:schemeClr val="bg1"/>
                </a:solidFill>
                <a:effectLst/>
                <a:latin typeface="Arial Black" pitchFamily="34" charset="0"/>
              </a:rPr>
              <a:t> Motivating and encouraging</a:t>
            </a:r>
          </a:p>
          <a:p>
            <a:pPr>
              <a:buFontTx/>
              <a:buChar char="•"/>
            </a:pPr>
            <a:r>
              <a:rPr lang="en-US" sz="3600" dirty="0">
                <a:solidFill>
                  <a:schemeClr val="bg1"/>
                </a:solidFill>
                <a:effectLst/>
                <a:latin typeface="Arial Black" pitchFamily="34" charset="0"/>
              </a:rPr>
              <a:t> Evaluating and reviewing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4"/>
          <p:cNvSpPr>
            <a:spLocks noChangeArrowheads="1"/>
          </p:cNvSpPr>
          <p:nvPr/>
        </p:nvSpPr>
        <p:spPr bwMode="auto">
          <a:xfrm>
            <a:off x="1066800" y="609600"/>
            <a:ext cx="6934200" cy="5715000"/>
          </a:xfrm>
          <a:prstGeom prst="ellipse">
            <a:avLst/>
          </a:prstGeom>
          <a:noFill/>
          <a:ln w="381000">
            <a:solidFill>
              <a:schemeClr val="accent3">
                <a:lumMod val="75000"/>
              </a:schemeClr>
            </a:solidFill>
            <a:round/>
            <a:headEnd/>
            <a:tailEnd/>
          </a:ln>
          <a:effectLst>
            <a:glow rad="228600">
              <a:schemeClr val="accent3">
                <a:satMod val="175000"/>
                <a:alpha val="40000"/>
              </a:schemeClr>
            </a:glow>
          </a:effectLst>
          <a:scene3d>
            <a:camera prst="orthographicFront"/>
            <a:lightRig rig="threePt" dir="t"/>
          </a:scene3d>
          <a:sp3d>
            <a:bevelT prst="relaxedInset"/>
          </a:sp3d>
        </p:spPr>
        <p:txBody>
          <a:bodyPr wrap="none" anchor="ctr"/>
          <a:lstStyle/>
          <a:p>
            <a:endParaRPr lang="en-US"/>
          </a:p>
        </p:txBody>
      </p:sp>
      <p:sp>
        <p:nvSpPr>
          <p:cNvPr id="228364" name="Line 12"/>
          <p:cNvSpPr>
            <a:spLocks noChangeShapeType="1"/>
          </p:cNvSpPr>
          <p:nvPr/>
        </p:nvSpPr>
        <p:spPr bwMode="auto">
          <a:xfrm>
            <a:off x="4495800" y="4495800"/>
            <a:ext cx="0" cy="83820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228370" name="Line 18"/>
          <p:cNvSpPr>
            <a:spLocks noChangeShapeType="1"/>
          </p:cNvSpPr>
          <p:nvPr/>
        </p:nvSpPr>
        <p:spPr bwMode="auto">
          <a:xfrm flipV="1">
            <a:off x="5181600" y="4191000"/>
            <a:ext cx="0" cy="1371600"/>
          </a:xfrm>
          <a:prstGeom prst="line">
            <a:avLst/>
          </a:prstGeom>
          <a:noFill/>
          <a:ln w="15875">
            <a:solidFill>
              <a:schemeClr val="tx1"/>
            </a:solidFill>
            <a:round/>
            <a:headEnd/>
            <a:tailEnd type="triangle" w="med" len="med"/>
          </a:ln>
          <a:effectLst/>
        </p:spPr>
        <p:txBody>
          <a:bodyPr/>
          <a:lstStyle/>
          <a:p>
            <a:endParaRPr lang="en-US"/>
          </a:p>
        </p:txBody>
      </p:sp>
      <p:sp>
        <p:nvSpPr>
          <p:cNvPr id="228371" name="Line 19"/>
          <p:cNvSpPr>
            <a:spLocks noChangeShapeType="1"/>
          </p:cNvSpPr>
          <p:nvPr/>
        </p:nvSpPr>
        <p:spPr bwMode="auto">
          <a:xfrm flipH="1">
            <a:off x="2743200" y="3429000"/>
            <a:ext cx="1066800" cy="0"/>
          </a:xfrm>
          <a:prstGeom prst="line">
            <a:avLst/>
          </a:prstGeom>
          <a:noFill/>
          <a:ln w="15875">
            <a:solidFill>
              <a:schemeClr val="tx1"/>
            </a:solidFill>
            <a:round/>
            <a:headEnd/>
            <a:tailEnd type="triangle" w="med" len="med"/>
          </a:ln>
          <a:effectLst/>
        </p:spPr>
        <p:txBody>
          <a:bodyPr/>
          <a:lstStyle/>
          <a:p>
            <a:endParaRPr lang="en-US"/>
          </a:p>
        </p:txBody>
      </p:sp>
      <p:sp>
        <p:nvSpPr>
          <p:cNvPr id="228372" name="Line 20"/>
          <p:cNvSpPr>
            <a:spLocks noChangeShapeType="1"/>
          </p:cNvSpPr>
          <p:nvPr/>
        </p:nvSpPr>
        <p:spPr bwMode="auto">
          <a:xfrm>
            <a:off x="2667000" y="3886200"/>
            <a:ext cx="1066800" cy="0"/>
          </a:xfrm>
          <a:prstGeom prst="line">
            <a:avLst/>
          </a:prstGeom>
          <a:noFill/>
          <a:ln w="15875">
            <a:solidFill>
              <a:schemeClr val="tx1"/>
            </a:solidFill>
            <a:round/>
            <a:headEnd/>
            <a:tailEnd type="triangle" w="med" len="med"/>
          </a:ln>
          <a:effectLst/>
        </p:spPr>
        <p:txBody>
          <a:bodyPr/>
          <a:lstStyle/>
          <a:p>
            <a:endParaRPr lang="en-US"/>
          </a:p>
        </p:txBody>
      </p:sp>
      <p:sp>
        <p:nvSpPr>
          <p:cNvPr id="228373" name="Line 21"/>
          <p:cNvSpPr>
            <a:spLocks noChangeShapeType="1"/>
          </p:cNvSpPr>
          <p:nvPr/>
        </p:nvSpPr>
        <p:spPr bwMode="auto">
          <a:xfrm flipH="1">
            <a:off x="5715000" y="3429000"/>
            <a:ext cx="1219200" cy="76200"/>
          </a:xfrm>
          <a:prstGeom prst="line">
            <a:avLst/>
          </a:prstGeom>
          <a:noFill/>
          <a:ln w="15875">
            <a:solidFill>
              <a:schemeClr val="tx1"/>
            </a:solidFill>
            <a:round/>
            <a:headEnd/>
            <a:tailEnd type="triangle" w="med" len="med"/>
          </a:ln>
          <a:effectLst/>
        </p:spPr>
        <p:txBody>
          <a:bodyPr/>
          <a:lstStyle/>
          <a:p>
            <a:endParaRPr lang="en-US"/>
          </a:p>
        </p:txBody>
      </p:sp>
      <p:sp>
        <p:nvSpPr>
          <p:cNvPr id="228374" name="Line 22"/>
          <p:cNvSpPr>
            <a:spLocks noChangeShapeType="1"/>
          </p:cNvSpPr>
          <p:nvPr/>
        </p:nvSpPr>
        <p:spPr bwMode="auto">
          <a:xfrm>
            <a:off x="5638800" y="3886200"/>
            <a:ext cx="1066800" cy="0"/>
          </a:xfrm>
          <a:prstGeom prst="line">
            <a:avLst/>
          </a:prstGeom>
          <a:noFill/>
          <a:ln w="15875">
            <a:solidFill>
              <a:schemeClr val="tx1"/>
            </a:solidFill>
            <a:round/>
            <a:headEnd/>
            <a:tailEnd type="triangle" w="med" len="med"/>
          </a:ln>
          <a:effectLst/>
        </p:spPr>
        <p:txBody>
          <a:bodyPr/>
          <a:lstStyle/>
          <a:p>
            <a:endParaRPr lang="en-US"/>
          </a:p>
        </p:txBody>
      </p:sp>
      <p:sp>
        <p:nvSpPr>
          <p:cNvPr id="29" name="Line 12"/>
          <p:cNvSpPr>
            <a:spLocks noChangeShapeType="1"/>
          </p:cNvSpPr>
          <p:nvPr/>
        </p:nvSpPr>
        <p:spPr bwMode="auto">
          <a:xfrm>
            <a:off x="4495800" y="1676400"/>
            <a:ext cx="0" cy="99060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30" name="Line 12"/>
          <p:cNvSpPr>
            <a:spLocks noChangeShapeType="1"/>
          </p:cNvSpPr>
          <p:nvPr/>
        </p:nvSpPr>
        <p:spPr bwMode="auto">
          <a:xfrm flipV="1">
            <a:off x="5257800" y="4419600"/>
            <a:ext cx="0" cy="76200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1" name="Line 12"/>
          <p:cNvSpPr>
            <a:spLocks noChangeShapeType="1"/>
          </p:cNvSpPr>
          <p:nvPr/>
        </p:nvSpPr>
        <p:spPr bwMode="auto">
          <a:xfrm flipV="1">
            <a:off x="5181600" y="1676400"/>
            <a:ext cx="0" cy="83820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3" name="Line 12"/>
          <p:cNvSpPr>
            <a:spLocks noChangeShapeType="1"/>
          </p:cNvSpPr>
          <p:nvPr/>
        </p:nvSpPr>
        <p:spPr bwMode="auto">
          <a:xfrm>
            <a:off x="6096000" y="3810000"/>
            <a:ext cx="762000" cy="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4" name="Line 12"/>
          <p:cNvSpPr>
            <a:spLocks noChangeShapeType="1"/>
          </p:cNvSpPr>
          <p:nvPr/>
        </p:nvSpPr>
        <p:spPr bwMode="auto">
          <a:xfrm flipH="1" flipV="1">
            <a:off x="2743200" y="3810000"/>
            <a:ext cx="685800" cy="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6" name="Line 12"/>
          <p:cNvSpPr>
            <a:spLocks noChangeShapeType="1"/>
          </p:cNvSpPr>
          <p:nvPr/>
        </p:nvSpPr>
        <p:spPr bwMode="auto">
          <a:xfrm flipH="1">
            <a:off x="5867400" y="3124200"/>
            <a:ext cx="838200" cy="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37" name="Line 12"/>
          <p:cNvSpPr>
            <a:spLocks noChangeShapeType="1"/>
          </p:cNvSpPr>
          <p:nvPr/>
        </p:nvSpPr>
        <p:spPr bwMode="auto">
          <a:xfrm flipV="1">
            <a:off x="2895600" y="3276600"/>
            <a:ext cx="685800" cy="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39" name="Rounded Rectangle 38"/>
          <p:cNvSpPr/>
          <p:nvPr/>
        </p:nvSpPr>
        <p:spPr bwMode="auto">
          <a:xfrm>
            <a:off x="3276600" y="233362"/>
            <a:ext cx="2971800" cy="1362075"/>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spAutoFit/>
          </a:bodyPr>
          <a:lstStyle/>
          <a:p>
            <a:pPr marL="457200" indent="-457200" algn="ctr"/>
            <a:r>
              <a:rPr lang="en-US" sz="2000" b="1" dirty="0">
                <a:effectLst/>
                <a:latin typeface="Arial" pitchFamily="34" charset="0"/>
                <a:cs typeface="Arial" pitchFamily="34" charset="0"/>
              </a:rPr>
              <a:t>1. Understand</a:t>
            </a:r>
          </a:p>
          <a:p>
            <a:pPr marL="457200" indent="-457200" algn="ctr"/>
            <a:r>
              <a:rPr lang="en-US" sz="2000" b="1" dirty="0">
                <a:effectLst/>
                <a:latin typeface="Arial" pitchFamily="34" charset="0"/>
                <a:cs typeface="Arial" pitchFamily="34" charset="0"/>
              </a:rPr>
              <a:t>  your Mission:</a:t>
            </a:r>
          </a:p>
          <a:p>
            <a:pPr marL="457200" indent="-457200" algn="ctr"/>
            <a:r>
              <a:rPr lang="en-US" sz="2000" b="1" dirty="0">
                <a:effectLst/>
                <a:latin typeface="Arial" pitchFamily="34" charset="0"/>
                <a:cs typeface="Arial" pitchFamily="34" charset="0"/>
              </a:rPr>
              <a:t>OVERARCHING</a:t>
            </a:r>
          </a:p>
          <a:p>
            <a:pPr algn="ctr"/>
            <a:r>
              <a:rPr lang="en-US" sz="2000" b="1" dirty="0">
                <a:effectLst/>
                <a:latin typeface="Arial" pitchFamily="34" charset="0"/>
                <a:cs typeface="Arial" pitchFamily="34" charset="0"/>
              </a:rPr>
              <a:t>MISSION STATEMENT</a:t>
            </a:r>
          </a:p>
        </p:txBody>
      </p:sp>
      <p:sp>
        <p:nvSpPr>
          <p:cNvPr id="40" name="Rounded Rectangle 39"/>
          <p:cNvSpPr/>
          <p:nvPr/>
        </p:nvSpPr>
        <p:spPr bwMode="auto">
          <a:xfrm>
            <a:off x="3124200" y="5267325"/>
            <a:ext cx="3276600" cy="1362075"/>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a:effectLst/>
                <a:latin typeface="Arial" pitchFamily="34" charset="0"/>
                <a:cs typeface="Arial" pitchFamily="34" charset="0"/>
              </a:rPr>
              <a:t>3. Develop your Goals:</a:t>
            </a:r>
          </a:p>
          <a:p>
            <a:pPr algn="ctr"/>
            <a:r>
              <a:rPr lang="en-US" sz="2000" b="1" dirty="0">
                <a:effectLst/>
                <a:latin typeface="Arial" pitchFamily="34" charset="0"/>
                <a:cs typeface="Arial" pitchFamily="34" charset="0"/>
              </a:rPr>
              <a:t>PERSONAL/</a:t>
            </a:r>
          </a:p>
          <a:p>
            <a:pPr algn="ctr"/>
            <a:r>
              <a:rPr lang="en-US" sz="2000" b="1" dirty="0">
                <a:effectLst/>
                <a:latin typeface="Arial" pitchFamily="34" charset="0"/>
                <a:cs typeface="Arial" pitchFamily="34" charset="0"/>
              </a:rPr>
              <a:t>PROFESSIONAL</a:t>
            </a:r>
          </a:p>
          <a:p>
            <a:pPr algn="ctr"/>
            <a:r>
              <a:rPr lang="en-US" sz="2000" b="1" dirty="0">
                <a:effectLst/>
                <a:latin typeface="Arial" pitchFamily="34" charset="0"/>
                <a:cs typeface="Arial" pitchFamily="34" charset="0"/>
              </a:rPr>
              <a:t>GROWTH GOALS</a:t>
            </a:r>
          </a:p>
        </p:txBody>
      </p:sp>
      <p:sp>
        <p:nvSpPr>
          <p:cNvPr id="41" name="Rounded Rectangle 40"/>
          <p:cNvSpPr/>
          <p:nvPr/>
        </p:nvSpPr>
        <p:spPr bwMode="auto">
          <a:xfrm>
            <a:off x="6858000" y="2590800"/>
            <a:ext cx="2057400" cy="1702594"/>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a:effectLst/>
                <a:latin typeface="Arial" pitchFamily="34" charset="0"/>
                <a:cs typeface="Arial" pitchFamily="34" charset="0"/>
              </a:rPr>
              <a:t>2. Asses your Situations</a:t>
            </a:r>
          </a:p>
          <a:p>
            <a:pPr algn="ctr"/>
            <a:endParaRPr lang="en-US" sz="2000" b="1" dirty="0">
              <a:effectLst/>
              <a:latin typeface="Arial" pitchFamily="34" charset="0"/>
              <a:cs typeface="Arial" pitchFamily="34" charset="0"/>
            </a:endParaRPr>
          </a:p>
          <a:p>
            <a:pPr algn="ctr"/>
            <a:r>
              <a:rPr lang="en-US" sz="2000" b="1" dirty="0">
                <a:effectLst/>
                <a:latin typeface="Arial" pitchFamily="34" charset="0"/>
                <a:cs typeface="Arial" pitchFamily="34" charset="0"/>
              </a:rPr>
              <a:t>SITUATION ASSESSMENT</a:t>
            </a:r>
          </a:p>
        </p:txBody>
      </p:sp>
      <p:sp>
        <p:nvSpPr>
          <p:cNvPr id="42" name="Rounded Rectangle 41"/>
          <p:cNvSpPr/>
          <p:nvPr/>
        </p:nvSpPr>
        <p:spPr bwMode="auto">
          <a:xfrm>
            <a:off x="3581400" y="2615803"/>
            <a:ext cx="2286000" cy="1702594"/>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a:effectLst/>
                <a:latin typeface="Arial" pitchFamily="34" charset="0"/>
                <a:cs typeface="Arial" pitchFamily="34" charset="0"/>
              </a:rPr>
              <a:t>Continually review and revise your strategy:</a:t>
            </a:r>
          </a:p>
          <a:p>
            <a:pPr algn="ctr"/>
            <a:r>
              <a:rPr lang="en-US" sz="2000" b="1" dirty="0">
                <a:effectLst/>
                <a:latin typeface="Arial" pitchFamily="34" charset="0"/>
                <a:cs typeface="Arial" pitchFamily="34" charset="0"/>
              </a:rPr>
              <a:t>REVIEW AND REVISE</a:t>
            </a:r>
          </a:p>
        </p:txBody>
      </p:sp>
      <p:sp>
        <p:nvSpPr>
          <p:cNvPr id="43" name="Rounded Rectangle 42"/>
          <p:cNvSpPr/>
          <p:nvPr/>
        </p:nvSpPr>
        <p:spPr bwMode="auto">
          <a:xfrm>
            <a:off x="228600" y="2488406"/>
            <a:ext cx="2514600" cy="1702594"/>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a:effectLst/>
                <a:latin typeface="Arial" pitchFamily="34" charset="0"/>
                <a:cs typeface="Arial" pitchFamily="34" charset="0"/>
              </a:rPr>
              <a:t>4. Implement your plan:</a:t>
            </a:r>
          </a:p>
          <a:p>
            <a:pPr algn="ctr"/>
            <a:r>
              <a:rPr lang="en-US" sz="2000" b="1" dirty="0">
                <a:effectLst/>
                <a:latin typeface="Arial" pitchFamily="34" charset="0"/>
                <a:cs typeface="Arial" pitchFamily="34" charset="0"/>
              </a:rPr>
              <a:t>COMPREHENSIVE IMPLEMENTATION PLAN</a:t>
            </a:r>
          </a:p>
        </p:txBody>
      </p:sp>
      <p:sp>
        <p:nvSpPr>
          <p:cNvPr id="50" name="TextBox 49"/>
          <p:cNvSpPr txBox="1"/>
          <p:nvPr/>
        </p:nvSpPr>
        <p:spPr>
          <a:xfrm>
            <a:off x="0" y="0"/>
            <a:ext cx="2362200" cy="1077218"/>
          </a:xfrm>
          <a:prstGeom prst="rect">
            <a:avLst/>
          </a:prstGeom>
          <a:noFill/>
        </p:spPr>
        <p:txBody>
          <a:bodyPr wrap="square" rtlCol="0">
            <a:spAutoFit/>
          </a:bodyPr>
          <a:lstStyle/>
          <a:p>
            <a:r>
              <a:rPr lang="en-US" sz="3200" b="1" dirty="0">
                <a:solidFill>
                  <a:schemeClr val="bg1"/>
                </a:solidFill>
              </a:rPr>
              <a:t>PLANNING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heel(4)">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4)">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4)">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4)">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dissolve">
                                      <p:cBhvr>
                                        <p:cTn id="41" dur="500"/>
                                        <p:tgtEl>
                                          <p:spTgt spid="3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dissolve">
                                      <p:cBhvr>
                                        <p:cTn id="44" dur="500"/>
                                        <p:tgtEl>
                                          <p:spTgt spid="3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28364"/>
                                        </p:tgtEl>
                                        <p:attrNameLst>
                                          <p:attrName>style.visibility</p:attrName>
                                        </p:attrNameLst>
                                      </p:cBhvr>
                                      <p:to>
                                        <p:strVal val="visible"/>
                                      </p:to>
                                    </p:set>
                                    <p:animEffect transition="in" filter="dissolve">
                                      <p:cBhvr>
                                        <p:cTn id="47" dur="500"/>
                                        <p:tgtEl>
                                          <p:spTgt spid="22836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4" grpId="0" animBg="1"/>
      <p:bldP spid="29" grpId="0" animBg="1"/>
      <p:bldP spid="30" grpId="0" animBg="1"/>
      <p:bldP spid="31" grpId="0" animBg="1"/>
      <p:bldP spid="33" grpId="0" animBg="1"/>
      <p:bldP spid="34" grpId="0" animBg="1"/>
      <p:bldP spid="36" grpId="0" animBg="1"/>
      <p:bldP spid="37" grpId="0" animBg="1"/>
      <p:bldP spid="39" grpId="0" animBg="1"/>
      <p:bldP spid="40" grpId="0" animBg="1"/>
      <p:bldP spid="41" grpId="0" animBg="1"/>
      <p:bldP spid="42"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Ruth Salangsang\Desktop\strategy1.jpg"/>
          <p:cNvPicPr>
            <a:picLocks noChangeAspect="1" noChangeArrowheads="1"/>
          </p:cNvPicPr>
          <p:nvPr/>
        </p:nvPicPr>
        <p:blipFill>
          <a:blip r:embed="rId2" cstate="print"/>
          <a:srcRect/>
          <a:stretch>
            <a:fillRect/>
          </a:stretch>
        </p:blipFill>
        <p:spPr bwMode="auto">
          <a:xfrm>
            <a:off x="6604000" y="4953000"/>
            <a:ext cx="2540000" cy="1905000"/>
          </a:xfrm>
          <a:prstGeom prst="rect">
            <a:avLst/>
          </a:prstGeom>
          <a:noFill/>
        </p:spPr>
      </p:pic>
      <p:sp>
        <p:nvSpPr>
          <p:cNvPr id="90114" name="Rectangle 2"/>
          <p:cNvSpPr>
            <a:spLocks noChangeArrowheads="1"/>
          </p:cNvSpPr>
          <p:nvPr/>
        </p:nvSpPr>
        <p:spPr bwMode="auto">
          <a:xfrm>
            <a:off x="228600" y="152400"/>
            <a:ext cx="8686800" cy="6107738"/>
          </a:xfrm>
          <a:prstGeom prst="rect">
            <a:avLst/>
          </a:prstGeom>
          <a:noFill/>
          <a:ln w="9525">
            <a:noFill/>
            <a:miter lim="800000"/>
            <a:headEnd/>
            <a:tailEnd/>
          </a:ln>
          <a:effectLst/>
        </p:spPr>
        <p:txBody>
          <a:bodyPr wrap="square" anchor="ctr">
            <a:spAutoFit/>
          </a:bodyPr>
          <a:lstStyle/>
          <a:p>
            <a:pPr marL="342900" indent="-342900"/>
            <a:r>
              <a:rPr lang="en-US" sz="3800" b="1" dirty="0">
                <a:effectLst/>
              </a:rPr>
              <a:t>Leaders who </a:t>
            </a:r>
            <a:r>
              <a:rPr lang="en-US" sz="3800" b="1" dirty="0">
                <a:solidFill>
                  <a:srgbClr val="C00000"/>
                </a:solidFill>
                <a:effectLst/>
              </a:rPr>
              <a:t>inspire</a:t>
            </a:r>
            <a:r>
              <a:rPr lang="en-US" sz="3800" b="1" dirty="0">
                <a:effectLst/>
              </a:rPr>
              <a:t> others…</a:t>
            </a:r>
          </a:p>
          <a:p>
            <a:pPr marL="342900" indent="-342900"/>
            <a:endParaRPr lang="en-US" sz="3800" b="1" dirty="0">
              <a:solidFill>
                <a:schemeClr val="bg1"/>
              </a:solidFill>
              <a:effectLst/>
            </a:endParaRPr>
          </a:p>
          <a:p>
            <a:pPr marL="342900" indent="-342900">
              <a:buFontTx/>
              <a:buAutoNum type="arabicPeriod"/>
            </a:pPr>
            <a:r>
              <a:rPr lang="en-US" sz="3800" b="1" dirty="0">
                <a:effectLst/>
              </a:rPr>
              <a:t>..  are </a:t>
            </a:r>
            <a:r>
              <a:rPr lang="en-US" sz="3800" b="1" dirty="0">
                <a:solidFill>
                  <a:srgbClr val="C00000"/>
                </a:solidFill>
                <a:effectLst/>
              </a:rPr>
              <a:t>deciders</a:t>
            </a:r>
            <a:r>
              <a:rPr lang="en-US" sz="3800" b="1" dirty="0">
                <a:effectLst/>
              </a:rPr>
              <a:t> rather than drifters.</a:t>
            </a:r>
          </a:p>
          <a:p>
            <a:pPr marL="342900" indent="-342900">
              <a:buFontTx/>
              <a:buAutoNum type="arabicPeriod"/>
            </a:pPr>
            <a:r>
              <a:rPr lang="en-US" sz="3800" b="1" dirty="0">
                <a:effectLst/>
              </a:rPr>
              <a:t>..  know </a:t>
            </a:r>
            <a:r>
              <a:rPr lang="en-US" sz="3800" b="1" dirty="0">
                <a:solidFill>
                  <a:srgbClr val="C00000"/>
                </a:solidFill>
                <a:effectLst/>
              </a:rPr>
              <a:t>where</a:t>
            </a:r>
            <a:r>
              <a:rPr lang="en-US" sz="3800" b="1" dirty="0">
                <a:effectLst/>
              </a:rPr>
              <a:t> they are going, and  </a:t>
            </a:r>
          </a:p>
          <a:p>
            <a:pPr marL="342900" indent="-342900"/>
            <a:r>
              <a:rPr lang="en-US" sz="3800" b="1" dirty="0">
                <a:effectLst/>
              </a:rPr>
              <a:t>       </a:t>
            </a:r>
            <a:r>
              <a:rPr lang="en-US" sz="3800" b="1" dirty="0">
                <a:solidFill>
                  <a:srgbClr val="C00000"/>
                </a:solidFill>
                <a:effectLst/>
              </a:rPr>
              <a:t>how</a:t>
            </a:r>
            <a:r>
              <a:rPr lang="en-US" sz="3800" b="1" dirty="0">
                <a:effectLst/>
              </a:rPr>
              <a:t> they are going to get there.</a:t>
            </a:r>
          </a:p>
          <a:p>
            <a:pPr marL="342900" indent="-342900"/>
            <a:r>
              <a:rPr lang="en-US" sz="3800" b="1" dirty="0">
                <a:effectLst/>
              </a:rPr>
              <a:t>3… are </a:t>
            </a:r>
            <a:r>
              <a:rPr lang="en-US" sz="3800" b="1" dirty="0">
                <a:solidFill>
                  <a:srgbClr val="C00000"/>
                </a:solidFill>
                <a:effectLst/>
              </a:rPr>
              <a:t>results-oriented</a:t>
            </a:r>
            <a:r>
              <a:rPr lang="en-US" sz="3800" b="1" dirty="0">
                <a:effectLst/>
              </a:rPr>
              <a:t> and not just </a:t>
            </a:r>
          </a:p>
          <a:p>
            <a:pPr marL="342900" indent="-342900"/>
            <a:r>
              <a:rPr lang="en-US" sz="3800" b="1" dirty="0">
                <a:effectLst/>
              </a:rPr>
              <a:t>       activity-oriented.</a:t>
            </a:r>
          </a:p>
          <a:p>
            <a:pPr marL="342900" indent="-342900"/>
            <a:r>
              <a:rPr lang="en-US" sz="3800" b="1" dirty="0">
                <a:effectLst/>
              </a:rPr>
              <a:t>4… establish </a:t>
            </a:r>
            <a:r>
              <a:rPr lang="en-US" sz="3800" b="1" dirty="0">
                <a:solidFill>
                  <a:srgbClr val="C00000"/>
                </a:solidFill>
                <a:effectLst/>
              </a:rPr>
              <a:t>growth goals</a:t>
            </a:r>
            <a:r>
              <a:rPr lang="en-US" sz="3800" b="1" dirty="0">
                <a:effectLst/>
              </a:rPr>
              <a:t>, and are </a:t>
            </a:r>
          </a:p>
          <a:p>
            <a:pPr marL="342900" indent="-342900"/>
            <a:r>
              <a:rPr lang="en-US" sz="3800" b="1" dirty="0">
                <a:effectLst/>
              </a:rPr>
              <a:t>       among the </a:t>
            </a:r>
            <a:r>
              <a:rPr lang="en-US" sz="3800" b="1" u="sng" dirty="0">
                <a:effectLst/>
              </a:rPr>
              <a:t>3%</a:t>
            </a:r>
            <a:r>
              <a:rPr lang="en-US" sz="3800" b="1" dirty="0">
                <a:effectLst/>
              </a:rPr>
              <a:t> who write down </a:t>
            </a:r>
          </a:p>
          <a:p>
            <a:pPr marL="342900" indent="-342900"/>
            <a:r>
              <a:rPr lang="en-US" sz="3800" b="1" dirty="0">
                <a:effectLst/>
              </a:rPr>
              <a:t>       these goals.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Ruth Salangsang\Desktop\strategy1.jpg"/>
          <p:cNvPicPr>
            <a:picLocks noChangeAspect="1" noChangeArrowheads="1"/>
          </p:cNvPicPr>
          <p:nvPr/>
        </p:nvPicPr>
        <p:blipFill>
          <a:blip r:embed="rId2" cstate="print"/>
          <a:srcRect/>
          <a:stretch>
            <a:fillRect/>
          </a:stretch>
        </p:blipFill>
        <p:spPr bwMode="auto">
          <a:xfrm>
            <a:off x="6604000" y="4953000"/>
            <a:ext cx="2540000" cy="1905000"/>
          </a:xfrm>
          <a:prstGeom prst="rect">
            <a:avLst/>
          </a:prstGeom>
          <a:noFill/>
        </p:spPr>
      </p:pic>
      <p:sp>
        <p:nvSpPr>
          <p:cNvPr id="90114" name="Rectangle 2"/>
          <p:cNvSpPr>
            <a:spLocks noChangeArrowheads="1"/>
          </p:cNvSpPr>
          <p:nvPr/>
        </p:nvSpPr>
        <p:spPr bwMode="auto">
          <a:xfrm>
            <a:off x="228600" y="256937"/>
            <a:ext cx="8915400" cy="6524863"/>
          </a:xfrm>
          <a:prstGeom prst="rect">
            <a:avLst/>
          </a:prstGeom>
          <a:noFill/>
          <a:ln w="9525">
            <a:noFill/>
            <a:miter lim="800000"/>
            <a:headEnd/>
            <a:tailEnd/>
          </a:ln>
          <a:effectLst/>
        </p:spPr>
        <p:txBody>
          <a:bodyPr wrap="square" anchor="ctr">
            <a:spAutoFit/>
          </a:bodyPr>
          <a:lstStyle/>
          <a:p>
            <a:pPr marL="342900" indent="-342900"/>
            <a:r>
              <a:rPr lang="en-US" sz="3800" b="1" dirty="0">
                <a:effectLst/>
              </a:rPr>
              <a:t>Leaders who </a:t>
            </a:r>
            <a:r>
              <a:rPr lang="en-US" sz="3800" b="1" dirty="0">
                <a:solidFill>
                  <a:srgbClr val="C00000"/>
                </a:solidFill>
                <a:effectLst/>
              </a:rPr>
              <a:t>inspire</a:t>
            </a:r>
            <a:r>
              <a:rPr lang="en-US" sz="3800" b="1" dirty="0">
                <a:effectLst/>
              </a:rPr>
              <a:t> others…</a:t>
            </a:r>
          </a:p>
          <a:p>
            <a:pPr marL="342900" indent="-342900"/>
            <a:endParaRPr lang="en-US" sz="3800" b="1" dirty="0">
              <a:effectLst/>
            </a:endParaRPr>
          </a:p>
          <a:p>
            <a:pPr marL="342900" indent="-342900"/>
            <a:r>
              <a:rPr lang="en-US" sz="3800" b="1" dirty="0">
                <a:effectLst/>
              </a:rPr>
              <a:t>5… pursue goal setting in the context   </a:t>
            </a:r>
          </a:p>
          <a:p>
            <a:pPr marL="342900" indent="-342900"/>
            <a:r>
              <a:rPr lang="en-US" sz="3800" b="1" dirty="0">
                <a:effectLst/>
              </a:rPr>
              <a:t>      of a </a:t>
            </a:r>
            <a:r>
              <a:rPr lang="en-US" sz="3800" b="1" dirty="0">
                <a:solidFill>
                  <a:srgbClr val="C00000"/>
                </a:solidFill>
                <a:effectLst/>
              </a:rPr>
              <a:t>broader planning</a:t>
            </a:r>
            <a:r>
              <a:rPr lang="en-US" sz="3800" b="1" dirty="0">
                <a:effectLst/>
              </a:rPr>
              <a:t> strategy.</a:t>
            </a:r>
          </a:p>
          <a:p>
            <a:pPr marL="342900" indent="-342900"/>
            <a:r>
              <a:rPr lang="en-US" sz="3800" b="1" dirty="0">
                <a:effectLst/>
              </a:rPr>
              <a:t>6… develop a </a:t>
            </a:r>
            <a:r>
              <a:rPr lang="en-US" sz="3800" b="1" dirty="0">
                <a:solidFill>
                  <a:srgbClr val="C00000"/>
                </a:solidFill>
                <a:effectLst/>
              </a:rPr>
              <a:t>mission statement</a:t>
            </a:r>
            <a:r>
              <a:rPr lang="en-US" sz="3800" b="1" dirty="0">
                <a:effectLst/>
              </a:rPr>
              <a:t>, and </a:t>
            </a:r>
          </a:p>
          <a:p>
            <a:pPr marL="342900" indent="-342900"/>
            <a:r>
              <a:rPr lang="en-US" sz="3800" b="1" dirty="0">
                <a:effectLst/>
              </a:rPr>
              <a:t>       are </a:t>
            </a:r>
            <a:r>
              <a:rPr lang="en-US" sz="3800" b="1" dirty="0">
                <a:solidFill>
                  <a:srgbClr val="C00000"/>
                </a:solidFill>
                <a:effectLst/>
              </a:rPr>
              <a:t>mission-driven</a:t>
            </a:r>
            <a:r>
              <a:rPr lang="en-US" sz="3800" b="1" dirty="0">
                <a:effectLst/>
              </a:rPr>
              <a:t>.</a:t>
            </a:r>
          </a:p>
          <a:p>
            <a:pPr marL="342900" indent="-342900"/>
            <a:r>
              <a:rPr lang="en-US" sz="3800" b="1" dirty="0">
                <a:effectLst/>
              </a:rPr>
              <a:t>7… </a:t>
            </a:r>
            <a:r>
              <a:rPr lang="en-US" sz="3800" b="1" dirty="0">
                <a:solidFill>
                  <a:srgbClr val="C00000"/>
                </a:solidFill>
                <a:effectLst/>
              </a:rPr>
              <a:t>dream great, God-inspired </a:t>
            </a:r>
          </a:p>
          <a:p>
            <a:pPr marL="342900" indent="-342900"/>
            <a:r>
              <a:rPr lang="en-US" sz="3800" b="1" dirty="0">
                <a:solidFill>
                  <a:srgbClr val="FFFF00"/>
                </a:solidFill>
                <a:effectLst/>
              </a:rPr>
              <a:t>       </a:t>
            </a:r>
            <a:r>
              <a:rPr lang="en-US" sz="3800" b="1" dirty="0">
                <a:solidFill>
                  <a:srgbClr val="C00000"/>
                </a:solidFill>
                <a:effectLst/>
              </a:rPr>
              <a:t>dreams</a:t>
            </a:r>
            <a:r>
              <a:rPr lang="en-US" sz="3800" b="1" dirty="0">
                <a:effectLst/>
              </a:rPr>
              <a:t>, and understand </a:t>
            </a:r>
          </a:p>
          <a:p>
            <a:pPr marL="342900" indent="-342900"/>
            <a:r>
              <a:rPr lang="en-US" sz="3800" b="1" dirty="0">
                <a:effectLst/>
              </a:rPr>
              <a:t>       leadership is the</a:t>
            </a:r>
            <a:r>
              <a:rPr lang="en-US" sz="3800" b="1" u="sng" dirty="0">
                <a:effectLst/>
              </a:rPr>
              <a:t> transference</a:t>
            </a:r>
          </a:p>
          <a:p>
            <a:pPr marL="342900" indent="-342900"/>
            <a:r>
              <a:rPr lang="en-US" sz="3800" b="1" dirty="0">
                <a:effectLst/>
              </a:rPr>
              <a:t>		</a:t>
            </a:r>
            <a:r>
              <a:rPr lang="en-US" sz="3800" b="1" u="sng" dirty="0">
                <a:effectLst/>
              </a:rPr>
              <a:t>of vision</a:t>
            </a:r>
            <a:r>
              <a:rPr lang="en-US" sz="3800" b="1" dirty="0">
                <a:effectLst/>
              </a:rPr>
              <a:t>. A goal is a</a:t>
            </a:r>
          </a:p>
          <a:p>
            <a:pPr marL="342900" indent="-342900"/>
            <a:r>
              <a:rPr lang="en-US" sz="3800" b="1" dirty="0">
                <a:effectLst/>
              </a:rPr>
              <a:t>		dream with a  </a:t>
            </a:r>
            <a:r>
              <a:rPr lang="en-US" sz="3800" b="1" dirty="0">
                <a:solidFill>
                  <a:srgbClr val="C00000"/>
                </a:solidFill>
                <a:effectLst/>
              </a:rPr>
              <a:t>deadline</a:t>
            </a:r>
            <a:r>
              <a:rPr lang="en-US" sz="3800" b="1" dirty="0">
                <a:effectLst/>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Ruth Salangsang\Desktop\strategy1.jpg"/>
          <p:cNvPicPr>
            <a:picLocks noChangeAspect="1" noChangeArrowheads="1"/>
          </p:cNvPicPr>
          <p:nvPr/>
        </p:nvPicPr>
        <p:blipFill>
          <a:blip r:embed="rId2" cstate="print"/>
          <a:srcRect/>
          <a:stretch>
            <a:fillRect/>
          </a:stretch>
        </p:blipFill>
        <p:spPr bwMode="auto">
          <a:xfrm>
            <a:off x="6604000" y="4953000"/>
            <a:ext cx="2540000" cy="1905000"/>
          </a:xfrm>
          <a:prstGeom prst="rect">
            <a:avLst/>
          </a:prstGeom>
          <a:noFill/>
        </p:spPr>
      </p:pic>
      <p:sp>
        <p:nvSpPr>
          <p:cNvPr id="89090" name="Rectangle 2"/>
          <p:cNvSpPr>
            <a:spLocks noChangeArrowheads="1"/>
          </p:cNvSpPr>
          <p:nvPr/>
        </p:nvSpPr>
        <p:spPr bwMode="auto">
          <a:xfrm>
            <a:off x="304800" y="457369"/>
            <a:ext cx="8229600" cy="5940088"/>
          </a:xfrm>
          <a:prstGeom prst="rect">
            <a:avLst/>
          </a:prstGeom>
          <a:noFill/>
          <a:ln w="9525">
            <a:noFill/>
            <a:miter lim="800000"/>
            <a:headEnd/>
            <a:tailEnd/>
          </a:ln>
          <a:effectLst/>
        </p:spPr>
        <p:txBody>
          <a:bodyPr anchor="ctr">
            <a:spAutoFit/>
          </a:bodyPr>
          <a:lstStyle/>
          <a:p>
            <a:pPr marL="342900" indent="-342900"/>
            <a:r>
              <a:rPr lang="en-US" sz="3800" b="1" dirty="0">
                <a:effectLst/>
              </a:rPr>
              <a:t>Leaders who </a:t>
            </a:r>
            <a:r>
              <a:rPr lang="en-US" sz="3800" b="1" dirty="0">
                <a:solidFill>
                  <a:srgbClr val="C00000"/>
                </a:solidFill>
                <a:effectLst/>
              </a:rPr>
              <a:t>inspire</a:t>
            </a:r>
            <a:r>
              <a:rPr lang="en-US" sz="3800" b="1" dirty="0">
                <a:solidFill>
                  <a:schemeClr val="bg1"/>
                </a:solidFill>
                <a:effectLst/>
              </a:rPr>
              <a:t> </a:t>
            </a:r>
            <a:r>
              <a:rPr lang="en-US" sz="3800" b="1" dirty="0">
                <a:effectLst/>
              </a:rPr>
              <a:t>others…</a:t>
            </a:r>
          </a:p>
          <a:p>
            <a:pPr marL="342900" indent="-342900"/>
            <a:endParaRPr lang="en-US" sz="3800" b="1" dirty="0">
              <a:effectLst/>
            </a:endParaRPr>
          </a:p>
          <a:p>
            <a:pPr marL="342900" indent="-342900"/>
            <a:r>
              <a:rPr lang="en-US" sz="3800" b="1" dirty="0">
                <a:effectLst/>
              </a:rPr>
              <a:t>8… are constantly involved in an </a:t>
            </a:r>
          </a:p>
          <a:p>
            <a:pPr marL="342900" indent="-342900"/>
            <a:r>
              <a:rPr lang="en-US" sz="3800" b="1" dirty="0">
                <a:effectLst/>
              </a:rPr>
              <a:t>       </a:t>
            </a:r>
            <a:r>
              <a:rPr lang="en-US" sz="3800" b="1" dirty="0">
                <a:solidFill>
                  <a:srgbClr val="C00000"/>
                </a:solidFill>
                <a:effectLst/>
              </a:rPr>
              <a:t>ongoing (SWOT) analysis </a:t>
            </a:r>
            <a:r>
              <a:rPr lang="en-US" sz="3800" b="1" dirty="0">
                <a:effectLst/>
              </a:rPr>
              <a:t>of </a:t>
            </a:r>
          </a:p>
          <a:p>
            <a:pPr marL="342900" indent="-342900"/>
            <a:r>
              <a:rPr lang="en-US" sz="3800" b="1" dirty="0">
                <a:effectLst/>
              </a:rPr>
              <a:t>       their constituents.</a:t>
            </a:r>
          </a:p>
          <a:p>
            <a:pPr marL="342900" indent="-342900"/>
            <a:r>
              <a:rPr lang="en-US" sz="3800" b="1" dirty="0">
                <a:effectLst/>
              </a:rPr>
              <a:t>9… work hard at</a:t>
            </a:r>
            <a:r>
              <a:rPr lang="en-US" sz="3800" b="1" dirty="0">
                <a:solidFill>
                  <a:srgbClr val="C00000"/>
                </a:solidFill>
                <a:effectLst/>
              </a:rPr>
              <a:t> detailing </a:t>
            </a:r>
          </a:p>
          <a:p>
            <a:pPr marL="342900" indent="-342900"/>
            <a:r>
              <a:rPr lang="en-US" sz="3800" b="1" dirty="0">
                <a:solidFill>
                  <a:srgbClr val="FFFF00"/>
                </a:solidFill>
                <a:effectLst/>
              </a:rPr>
              <a:t>       </a:t>
            </a:r>
            <a:r>
              <a:rPr lang="en-US" sz="3800" b="1" dirty="0">
                <a:solidFill>
                  <a:srgbClr val="C00000"/>
                </a:solidFill>
                <a:effectLst/>
              </a:rPr>
              <a:t>programs</a:t>
            </a:r>
            <a:r>
              <a:rPr lang="en-US" sz="3800" b="1" dirty="0">
                <a:solidFill>
                  <a:schemeClr val="bg1"/>
                </a:solidFill>
                <a:effectLst/>
              </a:rPr>
              <a:t> </a:t>
            </a:r>
            <a:r>
              <a:rPr lang="en-US" sz="3800" b="1" dirty="0">
                <a:effectLst/>
              </a:rPr>
              <a:t>and plans. </a:t>
            </a:r>
          </a:p>
          <a:p>
            <a:pPr marL="342900" indent="-342900"/>
            <a:r>
              <a:rPr lang="en-US" sz="3800" b="1" dirty="0">
                <a:effectLst/>
              </a:rPr>
              <a:t>10…</a:t>
            </a:r>
            <a:r>
              <a:rPr lang="en-US" sz="3800" b="1" dirty="0">
                <a:solidFill>
                  <a:srgbClr val="C00000"/>
                </a:solidFill>
                <a:effectLst/>
              </a:rPr>
              <a:t>continually reviews and </a:t>
            </a:r>
          </a:p>
          <a:p>
            <a:pPr marL="342900" indent="-342900"/>
            <a:r>
              <a:rPr lang="en-US" sz="3800" b="1" dirty="0">
                <a:solidFill>
                  <a:srgbClr val="C00000"/>
                </a:solidFill>
                <a:effectLst/>
              </a:rPr>
              <a:t>       revises </a:t>
            </a:r>
            <a:r>
              <a:rPr lang="en-US" sz="3800" b="1" dirty="0">
                <a:effectLst/>
              </a:rPr>
              <a:t>the planning strategy   </a:t>
            </a:r>
          </a:p>
          <a:p>
            <a:pPr marL="342900" indent="-342900"/>
            <a:r>
              <a:rPr lang="en-US" sz="3800" b="1" dirty="0">
                <a:effectLst/>
              </a:rPr>
              <a:t>      for growth.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946150" y="499408"/>
            <a:ext cx="7054850" cy="1938992"/>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57200" algn="l"/>
                <a:tab pos="914400" algn="l"/>
              </a:tabLst>
            </a:pP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a:t>
            </a:r>
            <a:r>
              <a:rPr lang="en-US" sz="6000" b="1" dirty="0">
                <a:ln w="11430"/>
                <a:solidFill>
                  <a:srgbClr val="C00000"/>
                </a:solidFill>
                <a:effectLst>
                  <a:outerShdw blurRad="50800" dist="39000" dir="5460000" algn="tl">
                    <a:srgbClr val="000000">
                      <a:alpha val="38000"/>
                    </a:srgbClr>
                  </a:outerShdw>
                </a:effectLst>
                <a:latin typeface="Arial Black" pitchFamily="34" charset="0"/>
              </a:rPr>
              <a:t>Expect</a:t>
            </a: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 great things from God</a:t>
            </a:r>
            <a:endParaRPr lang="en-US" sz="3600" b="1" dirty="0">
              <a:ln w="11430"/>
              <a:solidFill>
                <a:schemeClr val="bg2">
                  <a:lumMod val="25000"/>
                </a:schemeClr>
              </a:solidFill>
              <a:effectLst>
                <a:outerShdw blurRad="50800" dist="39000" dir="5460000" algn="tl">
                  <a:srgbClr val="000000">
                    <a:alpha val="38000"/>
                  </a:srgbClr>
                </a:outerShdw>
              </a:effectLst>
              <a:latin typeface="Arial Black" pitchFamily="34" charset="0"/>
            </a:endParaRPr>
          </a:p>
        </p:txBody>
      </p:sp>
      <p:pic>
        <p:nvPicPr>
          <p:cNvPr id="5122" name="Picture 2" descr="C:\Users\Ruth Salangsang\Desktop\william-carey.jpg"/>
          <p:cNvPicPr>
            <a:picLocks noChangeAspect="1" noChangeArrowheads="1"/>
          </p:cNvPicPr>
          <p:nvPr/>
        </p:nvPicPr>
        <p:blipFill>
          <a:blip r:embed="rId2" cstate="print"/>
          <a:srcRect/>
          <a:stretch>
            <a:fillRect/>
          </a:stretch>
        </p:blipFill>
        <p:spPr bwMode="auto">
          <a:xfrm>
            <a:off x="0" y="2462601"/>
            <a:ext cx="4267200" cy="4395399"/>
          </a:xfrm>
          <a:prstGeom prst="rect">
            <a:avLst/>
          </a:prstGeom>
          <a:noFill/>
        </p:spPr>
      </p:pic>
      <p:sp>
        <p:nvSpPr>
          <p:cNvPr id="4" name="Rectangle 4"/>
          <p:cNvSpPr>
            <a:spLocks noChangeArrowheads="1"/>
          </p:cNvSpPr>
          <p:nvPr/>
        </p:nvSpPr>
        <p:spPr bwMode="auto">
          <a:xfrm>
            <a:off x="4495800" y="6211669"/>
            <a:ext cx="4343400" cy="646331"/>
          </a:xfrm>
          <a:prstGeom prst="rect">
            <a:avLst/>
          </a:prstGeom>
          <a:noFill/>
          <a:ln w="9525">
            <a:noFill/>
            <a:miter lim="800000"/>
            <a:headEnd/>
            <a:tailEnd/>
          </a:ln>
          <a:effectLst/>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tabLst>
                <a:tab pos="457200" algn="l"/>
                <a:tab pos="914400" algn="l"/>
              </a:tabLst>
            </a:pPr>
            <a:r>
              <a:rPr lang="en-US" sz="3600" b="1" dirty="0">
                <a:ln w="11430"/>
                <a:solidFill>
                  <a:schemeClr val="bg2">
                    <a:lumMod val="25000"/>
                  </a:schemeClr>
                </a:solidFill>
                <a:effectLst>
                  <a:outerShdw blurRad="50800" dist="39000" dir="5460000" algn="tl">
                    <a:srgbClr val="000000">
                      <a:alpha val="38000"/>
                    </a:srgbClr>
                  </a:outerShdw>
                </a:effectLst>
                <a:latin typeface="Arial Black" pitchFamily="34" charset="0"/>
              </a:rPr>
              <a:t>-William Carey</a:t>
            </a:r>
          </a:p>
        </p:txBody>
      </p:sp>
      <p:sp>
        <p:nvSpPr>
          <p:cNvPr id="5" name="Rectangle 4"/>
          <p:cNvSpPr>
            <a:spLocks noChangeArrowheads="1"/>
          </p:cNvSpPr>
          <p:nvPr/>
        </p:nvSpPr>
        <p:spPr bwMode="auto">
          <a:xfrm>
            <a:off x="3308350" y="2438400"/>
            <a:ext cx="5835650" cy="2862322"/>
          </a:xfrm>
          <a:prstGeom prst="rect">
            <a:avLst/>
          </a:prstGeom>
          <a:noFill/>
          <a:ln w="9525">
            <a:noFill/>
            <a:miter lim="800000"/>
            <a:headEnd/>
            <a:tailEnd/>
          </a:ln>
          <a:effectLst/>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57200" algn="l"/>
                <a:tab pos="914400" algn="l"/>
              </a:tabLst>
            </a:pP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and </a:t>
            </a:r>
            <a:r>
              <a:rPr lang="en-US" sz="6000" b="1" dirty="0">
                <a:ln w="11430"/>
                <a:solidFill>
                  <a:srgbClr val="C00000"/>
                </a:solidFill>
                <a:effectLst>
                  <a:outerShdw blurRad="50800" dist="39000" dir="5460000" algn="tl">
                    <a:srgbClr val="000000">
                      <a:alpha val="38000"/>
                    </a:srgbClr>
                  </a:outerShdw>
                </a:effectLst>
                <a:latin typeface="Arial Black" pitchFamily="34" charset="0"/>
              </a:rPr>
              <a:t>attempt</a:t>
            </a: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 great things </a:t>
            </a:r>
          </a:p>
          <a:p>
            <a:pPr algn="ctr">
              <a:tabLst>
                <a:tab pos="457200" algn="l"/>
                <a:tab pos="914400" algn="l"/>
              </a:tabLst>
            </a:pP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for God.”</a:t>
            </a:r>
            <a:endParaRPr lang="en-US" sz="3600" b="1" dirty="0">
              <a:ln w="11430"/>
              <a:solidFill>
                <a:schemeClr val="bg2">
                  <a:lumMod val="25000"/>
                </a:schemeClr>
              </a:solidFill>
              <a:effectLst>
                <a:outerShdw blurRad="50800" dist="39000" dir="5460000" algn="tl">
                  <a:srgbClr val="000000">
                    <a:alpha val="38000"/>
                  </a:srgbClr>
                </a:outerShdw>
              </a:effectLst>
              <a:latin typeface="Arial Black"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57200" y="228600"/>
            <a:ext cx="8229600" cy="6494085"/>
          </a:xfrm>
          <a:prstGeom prst="rect">
            <a:avLst/>
          </a:prstGeom>
          <a:noFill/>
          <a:ln w="9525">
            <a:noFill/>
            <a:miter lim="800000"/>
            <a:headEnd/>
            <a:tailEnd/>
          </a:ln>
          <a:effectLst/>
        </p:spPr>
        <p:txBody>
          <a:bodyPr wrap="square" anchor="ctr">
            <a:spAutoFit/>
          </a:bodyPr>
          <a:lstStyle/>
          <a:p>
            <a:pPr>
              <a:tabLst>
                <a:tab pos="457200" algn="l"/>
                <a:tab pos="914400" algn="l"/>
              </a:tabLst>
            </a:pPr>
            <a:r>
              <a:rPr lang="en-US" sz="3200" dirty="0">
                <a:solidFill>
                  <a:schemeClr val="bg1"/>
                </a:solidFill>
                <a:effectLst/>
                <a:latin typeface="Arial Black" pitchFamily="34" charset="0"/>
              </a:rPr>
              <a:t>We move ahead -- decisively – through: </a:t>
            </a:r>
          </a:p>
          <a:p>
            <a:pPr>
              <a:tabLst>
                <a:tab pos="457200" algn="l"/>
                <a:tab pos="914400" algn="l"/>
              </a:tabLst>
            </a:pPr>
            <a:endParaRPr lang="en-US" sz="3200" u="sng" dirty="0">
              <a:solidFill>
                <a:schemeClr val="bg1"/>
              </a:solidFill>
              <a:effectLst/>
              <a:latin typeface="Arial Black" pitchFamily="34" charset="0"/>
            </a:endParaRPr>
          </a:p>
          <a:p>
            <a:pPr>
              <a:tabLst>
                <a:tab pos="457200" algn="l"/>
                <a:tab pos="914400" algn="l"/>
              </a:tabLst>
            </a:pPr>
            <a:r>
              <a:rPr lang="en-US" sz="3200" dirty="0">
                <a:solidFill>
                  <a:srgbClr val="92D050"/>
                </a:solidFill>
                <a:effectLst/>
                <a:latin typeface="Arial Black" pitchFamily="34" charset="0"/>
              </a:rPr>
              <a:t>prayer</a:t>
            </a:r>
            <a:r>
              <a:rPr lang="en-US" sz="3200" dirty="0">
                <a:solidFill>
                  <a:schemeClr val="bg1"/>
                </a:solidFill>
                <a:effectLst/>
                <a:latin typeface="Arial Black" pitchFamily="34" charset="0"/>
              </a:rPr>
              <a:t>, with them, for them and for “me” as leader; </a:t>
            </a:r>
          </a:p>
          <a:p>
            <a:pPr>
              <a:tabLst>
                <a:tab pos="457200" algn="l"/>
                <a:tab pos="914400" algn="l"/>
              </a:tabLst>
            </a:pPr>
            <a:endParaRPr lang="en-US" sz="3200" u="sng" dirty="0">
              <a:solidFill>
                <a:schemeClr val="bg1"/>
              </a:solidFill>
              <a:effectLst/>
              <a:latin typeface="Arial Black" pitchFamily="34" charset="0"/>
            </a:endParaRPr>
          </a:p>
          <a:p>
            <a:pPr>
              <a:tabLst>
                <a:tab pos="457200" algn="l"/>
                <a:tab pos="914400" algn="l"/>
              </a:tabLst>
            </a:pPr>
            <a:r>
              <a:rPr lang="en-US" sz="3200" dirty="0">
                <a:solidFill>
                  <a:schemeClr val="accent6">
                    <a:lumMod val="60000"/>
                    <a:lumOff val="40000"/>
                  </a:schemeClr>
                </a:solidFill>
                <a:effectLst/>
                <a:latin typeface="Arial Black" pitchFamily="34" charset="0"/>
              </a:rPr>
              <a:t>collaboration</a:t>
            </a:r>
            <a:r>
              <a:rPr lang="en-US" sz="3200" dirty="0">
                <a:solidFill>
                  <a:schemeClr val="bg1"/>
                </a:solidFill>
                <a:effectLst/>
                <a:latin typeface="Arial Black" pitchFamily="34" charset="0"/>
              </a:rPr>
              <a:t>, involving them when and where we can in the process; </a:t>
            </a:r>
          </a:p>
          <a:p>
            <a:pPr>
              <a:tabLst>
                <a:tab pos="457200" algn="l"/>
                <a:tab pos="914400" algn="l"/>
              </a:tabLst>
            </a:pPr>
            <a:endParaRPr lang="en-US" sz="3200" dirty="0">
              <a:solidFill>
                <a:schemeClr val="bg1"/>
              </a:solidFill>
              <a:effectLst/>
              <a:latin typeface="Arial Black" pitchFamily="34" charset="0"/>
            </a:endParaRPr>
          </a:p>
          <a:p>
            <a:pPr>
              <a:tabLst>
                <a:tab pos="457200" algn="l"/>
                <a:tab pos="914400" algn="l"/>
              </a:tabLst>
            </a:pPr>
            <a:r>
              <a:rPr lang="en-US" sz="3200" dirty="0">
                <a:solidFill>
                  <a:schemeClr val="bg1"/>
                </a:solidFill>
                <a:effectLst/>
                <a:latin typeface="Arial Black" pitchFamily="34" charset="0"/>
              </a:rPr>
              <a:t>and with </a:t>
            </a:r>
            <a:r>
              <a:rPr lang="en-US" sz="3200" dirty="0">
                <a:solidFill>
                  <a:srgbClr val="FFC000"/>
                </a:solidFill>
                <a:effectLst/>
                <a:latin typeface="Arial Black" pitchFamily="34" charset="0"/>
              </a:rPr>
              <a:t>gratitude</a:t>
            </a:r>
            <a:r>
              <a:rPr lang="en-US" sz="3200" dirty="0">
                <a:solidFill>
                  <a:schemeClr val="bg1"/>
                </a:solidFill>
                <a:effectLst/>
                <a:latin typeface="Arial Black" pitchFamily="34" charset="0"/>
              </a:rPr>
              <a:t>, thanking God, and “them” for their gifts, talents, abilities and testimony of faith in Jesus as Lord.</a:t>
            </a:r>
            <a:r>
              <a:rPr lang="en-US" sz="3200" dirty="0">
                <a:solidFill>
                  <a:schemeClr val="bg1"/>
                </a:solidFill>
                <a:effectLst>
                  <a:outerShdw blurRad="38100" dist="38100" dir="2700000" algn="tl">
                    <a:srgbClr val="EEECE1"/>
                  </a:outerShdw>
                </a:effectLst>
                <a:latin typeface="Arial Black"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Ruth Salangsang\Desktop\Be-Transformed-Christian-PowerPoint.jpg"/>
          <p:cNvPicPr>
            <a:picLocks noChangeAspect="1" noChangeArrowheads="1"/>
          </p:cNvPicPr>
          <p:nvPr/>
        </p:nvPicPr>
        <p:blipFill>
          <a:blip r:embed="rId2" cstate="print"/>
          <a:srcRect l="17024" r="4583" b="26667"/>
          <a:stretch>
            <a:fillRect/>
          </a:stretch>
        </p:blipFill>
        <p:spPr bwMode="auto">
          <a:xfrm>
            <a:off x="0" y="213999"/>
            <a:ext cx="9144000" cy="6415401"/>
          </a:xfrm>
          <a:prstGeom prst="rect">
            <a:avLst/>
          </a:prstGeom>
          <a:noFill/>
        </p:spPr>
      </p:pic>
      <p:sp>
        <p:nvSpPr>
          <p:cNvPr id="4" name="Title 1"/>
          <p:cNvSpPr txBox="1">
            <a:spLocks/>
          </p:cNvSpPr>
          <p:nvPr/>
        </p:nvSpPr>
        <p:spPr bwMode="auto">
          <a:xfrm>
            <a:off x="4572000" y="2667000"/>
            <a:ext cx="449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120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How do we LEAD with the mind of Christ</a:t>
            </a:r>
            <a:r>
              <a:rPr lang="en-US" sz="5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mj-ea"/>
                <a:cs typeface="Arial" pitchFamily="34" charset="0"/>
              </a:rPr>
              <a:t> </a:t>
            </a:r>
            <a:r>
              <a:rPr kumimoji="0" lang="en-US" sz="5000" b="1" i="0" u="none" strike="noStrike" kern="120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when</a:t>
            </a:r>
            <a:r>
              <a:rPr kumimoji="0" lang="en-US" sz="5000" b="1" i="0" u="none" strike="noStrike" kern="1200" normalizeH="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 </a:t>
            </a:r>
            <a:r>
              <a:rPr kumimoji="0" lang="en-US" sz="5000" b="1" i="0" u="none" strike="noStrike" kern="120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tensions</a:t>
            </a:r>
            <a:endParaRPr lang="en-US" sz="5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mj-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120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arise over change &amp; transitions?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drew\pix uli\Tick-Box-support-backgrounds.jpg"/>
          <p:cNvPicPr>
            <a:picLocks noChangeAspect="1" noChangeArrowheads="1"/>
          </p:cNvPicPr>
          <p:nvPr/>
        </p:nvPicPr>
        <p:blipFill>
          <a:blip r:embed="rId2" cstate="print"/>
          <a:srcRect l="23958" t="4167" b="23611"/>
          <a:stretch>
            <a:fillRect/>
          </a:stretch>
        </p:blipFill>
        <p:spPr bwMode="auto">
          <a:xfrm>
            <a:off x="4758104" y="3733800"/>
            <a:ext cx="4385896" cy="3124200"/>
          </a:xfrm>
          <a:prstGeom prst="rect">
            <a:avLst/>
          </a:prstGeom>
          <a:noFill/>
        </p:spPr>
      </p:pic>
      <p:sp>
        <p:nvSpPr>
          <p:cNvPr id="4" name="Title 3"/>
          <p:cNvSpPr>
            <a:spLocks noGrp="1"/>
          </p:cNvSpPr>
          <p:nvPr>
            <p:ph type="title"/>
          </p:nvPr>
        </p:nvSpPr>
        <p:spPr>
          <a:xfrm>
            <a:off x="228600" y="457200"/>
            <a:ext cx="8915400" cy="1143000"/>
          </a:xfrm>
        </p:spPr>
        <p:txBody>
          <a:bodyPr/>
          <a:lstStyle/>
          <a:p>
            <a:pPr indent="457200">
              <a:tabLst>
                <a:tab pos="457200" algn="l"/>
                <a:tab pos="914400" algn="l"/>
              </a:tabLst>
            </a:pPr>
            <a:r>
              <a:rPr lang="en-US" sz="3600" dirty="0">
                <a:latin typeface="Arial Black" pitchFamily="34" charset="0"/>
              </a:rPr>
              <a:t>To </a:t>
            </a:r>
            <a:r>
              <a:rPr lang="en-US" sz="3600" dirty="0">
                <a:solidFill>
                  <a:srgbClr val="C00000"/>
                </a:solidFill>
                <a:latin typeface="Arial Black" pitchFamily="34" charset="0"/>
              </a:rPr>
              <a:t>lead decisively</a:t>
            </a:r>
            <a:br>
              <a:rPr lang="en-US" sz="3600" dirty="0">
                <a:solidFill>
                  <a:srgbClr val="C00000"/>
                </a:solidFill>
                <a:latin typeface="Arial Black" pitchFamily="34" charset="0"/>
              </a:rPr>
            </a:br>
            <a:r>
              <a:rPr lang="en-US" sz="3600" dirty="0">
                <a:latin typeface="Arial Black" pitchFamily="34" charset="0"/>
              </a:rPr>
              <a:t>with Christian humility,</a:t>
            </a:r>
            <a:br>
              <a:rPr lang="en-US" sz="3600" dirty="0">
                <a:latin typeface="Arial Black" pitchFamily="34" charset="0"/>
              </a:rPr>
            </a:br>
            <a:r>
              <a:rPr lang="en-US" sz="3600" dirty="0">
                <a:latin typeface="Arial Black" pitchFamily="34" charset="0"/>
              </a:rPr>
              <a:t>develop and nurture:</a:t>
            </a:r>
            <a:endParaRPr lang="en-US" sz="3600" dirty="0"/>
          </a:p>
        </p:txBody>
      </p:sp>
      <p:sp>
        <p:nvSpPr>
          <p:cNvPr id="5" name="Title 3"/>
          <p:cNvSpPr txBox="1">
            <a:spLocks/>
          </p:cNvSpPr>
          <p:nvPr/>
        </p:nvSpPr>
        <p:spPr bwMode="auto">
          <a:xfrm>
            <a:off x="0" y="2895600"/>
            <a:ext cx="9067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 pos="914400" algn="l"/>
              </a:tabLst>
              <a:defRPr/>
            </a:pPr>
            <a:b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____ Listening and communicating skills</a:t>
            </a:r>
            <a:b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____ Timing and processing skills</a:t>
            </a:r>
            <a:b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____  Affirming and encouraging</a:t>
            </a:r>
            <a:r>
              <a:rPr lang="en-US" sz="3200" dirty="0">
                <a:effectLst/>
                <a:latin typeface="Arial Black" pitchFamily="34" charset="0"/>
                <a:ea typeface="+mj-ea"/>
                <a:cs typeface="+mj-cs"/>
              </a:rPr>
              <a:t> </a:t>
            </a: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skills </a:t>
            </a:r>
            <a:b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____  Asking and</a:t>
            </a:r>
            <a:r>
              <a:rPr lang="en-US" sz="3200" dirty="0">
                <a:effectLst/>
                <a:latin typeface="Arial Black" pitchFamily="34" charset="0"/>
                <a:ea typeface="+mj-ea"/>
                <a:cs typeface="+mj-cs"/>
              </a:rPr>
              <a:t> </a:t>
            </a: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Inquiring skills</a:t>
            </a:r>
            <a:b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____ “Gift”</a:t>
            </a:r>
            <a:r>
              <a:rPr kumimoji="0" lang="en-US" sz="3200" b="0" i="0" u="none" strike="noStrike" kern="1200" cap="none" spc="0" normalizeH="0" noProof="0" dirty="0">
                <a:ln>
                  <a:noFill/>
                </a:ln>
                <a:solidFill>
                  <a:schemeClr val="tx1"/>
                </a:solidFill>
                <a:effectLst/>
                <a:uLnTx/>
                <a:uFillTx/>
                <a:latin typeface="Arial Black" pitchFamily="34" charset="0"/>
                <a:ea typeface="+mj-ea"/>
                <a:cs typeface="+mj-cs"/>
              </a:rPr>
              <a:t> </a:t>
            </a: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discernment </a:t>
            </a:r>
          </a:p>
          <a:p>
            <a:pPr marL="0" marR="0" lvl="0" indent="457200" algn="l" defTabSz="914400" rtl="0" eaLnBrk="1" fontAlgn="base" latinLnBrk="0" hangingPunct="1">
              <a:lnSpc>
                <a:spcPct val="100000"/>
              </a:lnSpc>
              <a:spcBef>
                <a:spcPct val="0"/>
              </a:spcBef>
              <a:spcAft>
                <a:spcPct val="0"/>
              </a:spcAft>
              <a:buClrTx/>
              <a:buSzTx/>
              <a:buFontTx/>
              <a:buNone/>
              <a:tabLst>
                <a:tab pos="457200" algn="l"/>
                <a:tab pos="914400" algn="l"/>
              </a:tabLst>
              <a:defRPr/>
            </a:pPr>
            <a:r>
              <a:rPr lang="en-US" sz="3200" dirty="0">
                <a:effectLst/>
                <a:latin typeface="Arial Black" pitchFamily="34" charset="0"/>
                <a:ea typeface="+mj-ea"/>
                <a:cs typeface="+mj-cs"/>
              </a:rPr>
              <a:t>    </a:t>
            </a: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and delegation</a:t>
            </a:r>
            <a:r>
              <a:rPr kumimoji="0" lang="en-US" sz="3200" b="0" i="0" u="none" strike="noStrike" kern="1200" cap="none" spc="0" normalizeH="0" noProof="0" dirty="0">
                <a:ln>
                  <a:noFill/>
                </a:ln>
                <a:solidFill>
                  <a:schemeClr val="tx1"/>
                </a:solidFill>
                <a:effectLst/>
                <a:uLnTx/>
                <a:uFillTx/>
                <a:latin typeface="Arial Black" pitchFamily="34" charset="0"/>
                <a:ea typeface="+mj-ea"/>
                <a:cs typeface="+mj-cs"/>
              </a:rPr>
              <a:t> </a:t>
            </a:r>
            <a: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t>skills </a:t>
            </a:r>
            <a:br>
              <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3"/>
          <p:cNvSpPr>
            <a:spLocks/>
          </p:cNvSpPr>
          <p:nvPr/>
        </p:nvSpPr>
        <p:spPr bwMode="auto">
          <a:xfrm>
            <a:off x="228600" y="152400"/>
            <a:ext cx="8610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6:</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LOVE DEEPLY</a:t>
            </a:r>
            <a:endParaRPr lang="en-US" sz="4400" b="1" dirty="0">
              <a:solidFill>
                <a:srgbClr val="FFFF00"/>
              </a:solidFill>
              <a:effectLst/>
              <a:latin typeface="Calibri" pitchFamily="34" charset="0"/>
            </a:endParaRPr>
          </a:p>
        </p:txBody>
      </p:sp>
      <p:sp>
        <p:nvSpPr>
          <p:cNvPr id="74756" name="Title 3"/>
          <p:cNvSpPr>
            <a:spLocks/>
          </p:cNvSpPr>
          <p:nvPr/>
        </p:nvSpPr>
        <p:spPr bwMode="auto">
          <a:xfrm>
            <a:off x="3733800" y="2743200"/>
            <a:ext cx="54864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Value people not power (or position)</a:t>
            </a:r>
            <a:br>
              <a:rPr lang="en-US" sz="3400" b="1" dirty="0">
                <a:solidFill>
                  <a:schemeClr val="bg1"/>
                </a:solidFill>
                <a:effectLst/>
              </a:rPr>
            </a:br>
            <a:br>
              <a:rPr lang="en-US" sz="2000" b="1" dirty="0">
                <a:solidFill>
                  <a:schemeClr val="bg1"/>
                </a:solidFill>
                <a:effectLst/>
              </a:rPr>
            </a:br>
            <a:r>
              <a:rPr lang="en-US" sz="3400" b="1" u="sng" dirty="0">
                <a:solidFill>
                  <a:srgbClr val="92D050"/>
                </a:solidFill>
                <a:effectLst/>
              </a:rPr>
              <a:t>Principle:</a:t>
            </a:r>
            <a:br>
              <a:rPr lang="en-US" sz="3400" b="1" u="sng" dirty="0">
                <a:solidFill>
                  <a:schemeClr val="bg1"/>
                </a:solidFill>
                <a:effectLst/>
              </a:rPr>
            </a:br>
            <a:r>
              <a:rPr lang="en-US" sz="3400" b="1" dirty="0">
                <a:solidFill>
                  <a:schemeClr val="bg1"/>
                </a:solidFill>
                <a:effectLst/>
              </a:rPr>
              <a:t>The evidence of leadership is seen in the lives of the followers</a:t>
            </a:r>
            <a:r>
              <a:rPr lang="en-US" sz="4000" b="1" dirty="0">
                <a:solidFill>
                  <a:schemeClr val="bg1"/>
                </a:solidFill>
                <a:effectLst/>
              </a:rPr>
              <a:t> </a:t>
            </a:r>
            <a:endParaRPr lang="en-US" sz="4000" b="1" dirty="0">
              <a:solidFill>
                <a:schemeClr val="bg1"/>
              </a:solidFill>
              <a:effectLst/>
              <a:latin typeface="Calibri" pitchFamily="34" charset="0"/>
            </a:endParaRPr>
          </a:p>
        </p:txBody>
      </p:sp>
      <p:pic>
        <p:nvPicPr>
          <p:cNvPr id="5" name="Picture 2" descr="I:\drew\pix leadership\The_Love_Tree.jpg"/>
          <p:cNvPicPr>
            <a:picLocks noChangeAspect="1" noChangeArrowheads="1"/>
          </p:cNvPicPr>
          <p:nvPr/>
        </p:nvPicPr>
        <p:blipFill>
          <a:blip r:embed="rId2" cstate="print"/>
          <a:srcRect l="20000" r="13750"/>
          <a:stretch>
            <a:fillRect/>
          </a:stretch>
        </p:blipFill>
        <p:spPr bwMode="auto">
          <a:xfrm>
            <a:off x="152400" y="2057400"/>
            <a:ext cx="3769361" cy="4267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descr="C:\Users\Ruth Salangsang\Desktop\dog-and-cat-512x2271.jpg"/>
          <p:cNvPicPr>
            <a:picLocks noChangeAspect="1" noChangeArrowheads="1"/>
          </p:cNvPicPr>
          <p:nvPr/>
        </p:nvPicPr>
        <p:blipFill>
          <a:blip r:embed="rId2" cstate="print"/>
          <a:srcRect/>
          <a:stretch>
            <a:fillRect/>
          </a:stretch>
        </p:blipFill>
        <p:spPr bwMode="auto">
          <a:xfrm>
            <a:off x="34911" y="1143000"/>
            <a:ext cx="9109089" cy="4038600"/>
          </a:xfrm>
          <a:prstGeom prst="rect">
            <a:avLst/>
          </a:prstGeom>
          <a:noFill/>
        </p:spPr>
      </p:pic>
      <p:sp>
        <p:nvSpPr>
          <p:cNvPr id="58371" name="Rectangle 3"/>
          <p:cNvSpPr>
            <a:spLocks noChangeArrowheads="1"/>
          </p:cNvSpPr>
          <p:nvPr/>
        </p:nvSpPr>
        <p:spPr bwMode="auto">
          <a:xfrm>
            <a:off x="0" y="468869"/>
            <a:ext cx="9144000" cy="6247864"/>
          </a:xfrm>
          <a:prstGeom prst="rect">
            <a:avLst/>
          </a:prstGeom>
          <a:noFill/>
          <a:ln w="9525">
            <a:noFill/>
            <a:miter lim="800000"/>
            <a:headEnd/>
            <a:tailEnd/>
          </a:ln>
          <a:effectLst/>
        </p:spPr>
        <p:txBody>
          <a:bodyPr anchor="ctr">
            <a:spAutoFit/>
          </a:bodyPr>
          <a:lstStyle/>
          <a:p>
            <a:pPr algn="ctr">
              <a:buFont typeface="Wingdings" pitchFamily="2" charset="2"/>
              <a:buNone/>
              <a:tabLst>
                <a:tab pos="457200" algn="l"/>
                <a:tab pos="914400" algn="l"/>
              </a:tabLst>
            </a:pPr>
            <a:r>
              <a:rPr lang="en-US" sz="6000" dirty="0">
                <a:effectLst/>
                <a:latin typeface="Arial Black" pitchFamily="34" charset="0"/>
              </a:rPr>
              <a:t>Focus on the things</a:t>
            </a:r>
          </a:p>
          <a:p>
            <a:pPr algn="ctr">
              <a:buFont typeface="Wingdings" pitchFamily="2" charset="2"/>
              <a:buNone/>
              <a:tabLst>
                <a:tab pos="457200" algn="l"/>
                <a:tab pos="914400" algn="l"/>
              </a:tabLst>
            </a:pPr>
            <a:endParaRPr lang="en-US" sz="4400" dirty="0">
              <a:effectLst/>
              <a:latin typeface="Arial Black" pitchFamily="34" charset="0"/>
            </a:endParaRPr>
          </a:p>
          <a:p>
            <a:pPr algn="ctr">
              <a:buFont typeface="Wingdings" pitchFamily="2" charset="2"/>
              <a:buNone/>
              <a:tabLst>
                <a:tab pos="457200" algn="l"/>
                <a:tab pos="914400" algn="l"/>
              </a:tabLst>
            </a:pPr>
            <a:endParaRPr lang="en-US" sz="4400" dirty="0">
              <a:effectLst/>
              <a:latin typeface="Arial Black" pitchFamily="34" charset="0"/>
            </a:endParaRPr>
          </a:p>
          <a:p>
            <a:pPr algn="ctr">
              <a:buFont typeface="Wingdings" pitchFamily="2" charset="2"/>
              <a:buNone/>
              <a:tabLst>
                <a:tab pos="457200" algn="l"/>
                <a:tab pos="914400" algn="l"/>
              </a:tabLst>
            </a:pPr>
            <a:endParaRPr lang="en-US" sz="4400" dirty="0">
              <a:effectLst/>
              <a:latin typeface="Arial Black" pitchFamily="34" charset="0"/>
            </a:endParaRPr>
          </a:p>
          <a:p>
            <a:pPr algn="ctr">
              <a:buFont typeface="Wingdings" pitchFamily="2" charset="2"/>
              <a:buNone/>
              <a:tabLst>
                <a:tab pos="457200" algn="l"/>
                <a:tab pos="914400" algn="l"/>
              </a:tabLst>
            </a:pPr>
            <a:endParaRPr lang="en-US" sz="4400" dirty="0">
              <a:effectLst/>
              <a:latin typeface="Arial Black" pitchFamily="34" charset="0"/>
            </a:endParaRPr>
          </a:p>
          <a:p>
            <a:pPr algn="ctr">
              <a:buFont typeface="Wingdings" pitchFamily="2" charset="2"/>
              <a:buNone/>
              <a:tabLst>
                <a:tab pos="457200" algn="l"/>
                <a:tab pos="914400" algn="l"/>
              </a:tabLst>
            </a:pPr>
            <a:r>
              <a:rPr lang="en-US" sz="4400" dirty="0">
                <a:effectLst/>
                <a:latin typeface="Arial Black" pitchFamily="34" charset="0"/>
              </a:rPr>
              <a:t> </a:t>
            </a:r>
          </a:p>
          <a:p>
            <a:pPr algn="ctr">
              <a:buFont typeface="Wingdings" pitchFamily="2" charset="2"/>
              <a:buNone/>
              <a:tabLst>
                <a:tab pos="457200" algn="l"/>
                <a:tab pos="914400" algn="l"/>
              </a:tabLst>
            </a:pPr>
            <a:r>
              <a:rPr lang="en-US" sz="6000" dirty="0">
                <a:effectLst/>
                <a:latin typeface="Arial Black" pitchFamily="34" charset="0"/>
              </a:rPr>
              <a:t>that </a:t>
            </a:r>
            <a:r>
              <a:rPr lang="en-US" sz="6000" u="sng" dirty="0">
                <a:effectLst/>
                <a:latin typeface="Arial Black" pitchFamily="34" charset="0"/>
              </a:rPr>
              <a:t>unite</a:t>
            </a:r>
            <a:r>
              <a:rPr lang="en-US" sz="6000" dirty="0">
                <a:effectLst/>
                <a:latin typeface="Arial Black" pitchFamily="34" charset="0"/>
              </a:rPr>
              <a:t> us,</a:t>
            </a:r>
          </a:p>
          <a:p>
            <a:pPr algn="ctr">
              <a:buFont typeface="Wingdings" pitchFamily="2" charset="2"/>
              <a:buNone/>
              <a:tabLst>
                <a:tab pos="457200" algn="l"/>
                <a:tab pos="914400" algn="l"/>
              </a:tabLst>
            </a:pPr>
            <a:r>
              <a:rPr lang="en-US" sz="6000" dirty="0">
                <a:effectLst/>
                <a:latin typeface="Arial Black" pitchFamily="34" charset="0"/>
              </a:rPr>
              <a:t>not </a:t>
            </a:r>
            <a:r>
              <a:rPr lang="en-US" sz="6000" u="sng" dirty="0">
                <a:effectLst/>
                <a:latin typeface="Arial Black" pitchFamily="34" charset="0"/>
              </a:rPr>
              <a:t>divide</a:t>
            </a:r>
            <a:r>
              <a:rPr lang="en-US" sz="6000" dirty="0">
                <a:effectLst/>
                <a:latin typeface="Arial Black" pitchFamily="34" charset="0"/>
              </a:rPr>
              <a:t> us.</a:t>
            </a:r>
            <a:r>
              <a:rPr lang="en-US" sz="4400" dirty="0">
                <a:effectLst>
                  <a:outerShdw blurRad="38100" dist="38100" dir="2700000" algn="tl">
                    <a:srgbClr val="C0C0C0"/>
                  </a:outerShdw>
                </a:effectLst>
                <a:latin typeface="Arial Black" pitchFamily="34"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rmAutofit fontScale="90000"/>
          </a:bodyPr>
          <a:lstStyle/>
          <a:p>
            <a:pPr algn="l"/>
            <a:r>
              <a:rPr lang="en-US" sz="4000" dirty="0">
                <a:solidFill>
                  <a:schemeClr val="bg1"/>
                </a:solidFill>
                <a:latin typeface="Arial Black" pitchFamily="34" charset="0"/>
              </a:rPr>
              <a:t>Leaders who inspire others…</a:t>
            </a:r>
            <a:br>
              <a:rPr lang="en-US" sz="4000" dirty="0">
                <a:solidFill>
                  <a:schemeClr val="bg1"/>
                </a:solidFill>
                <a:latin typeface="Arial Black" pitchFamily="34" charset="0"/>
              </a:rPr>
            </a:br>
            <a:br>
              <a:rPr lang="en-US" sz="2700" dirty="0">
                <a:solidFill>
                  <a:schemeClr val="bg1"/>
                </a:solidFill>
                <a:latin typeface="Arial Black" pitchFamily="34" charset="0"/>
              </a:rPr>
            </a:br>
            <a:r>
              <a:rPr lang="en-US" sz="2700" dirty="0">
                <a:solidFill>
                  <a:schemeClr val="bg1"/>
                </a:solidFill>
                <a:latin typeface="Arial Black" pitchFamily="34" charset="0"/>
              </a:rPr>
              <a:t>_____ </a:t>
            </a:r>
            <a:r>
              <a:rPr lang="en-US" sz="4000" dirty="0">
                <a:solidFill>
                  <a:schemeClr val="bg1"/>
                </a:solidFill>
                <a:latin typeface="Arial Black" pitchFamily="34" charset="0"/>
              </a:rPr>
              <a:t>#1. Set Clear Standards (or </a:t>
            </a:r>
            <a:br>
              <a:rPr lang="en-US" sz="4000" dirty="0">
                <a:solidFill>
                  <a:schemeClr val="bg1"/>
                </a:solidFill>
                <a:latin typeface="Arial Black" pitchFamily="34" charset="0"/>
              </a:rPr>
            </a:br>
            <a:r>
              <a:rPr lang="en-US" sz="4000" dirty="0">
                <a:solidFill>
                  <a:schemeClr val="bg1"/>
                </a:solidFill>
                <a:latin typeface="Arial Black" pitchFamily="34" charset="0"/>
              </a:rPr>
              <a:t>	      Expectations)</a:t>
            </a:r>
            <a:br>
              <a:rPr lang="en-US" sz="4000" dirty="0">
                <a:solidFill>
                  <a:schemeClr val="bg1"/>
                </a:solidFill>
                <a:latin typeface="Arial Black" pitchFamily="34" charset="0"/>
              </a:rPr>
            </a:br>
            <a:r>
              <a:rPr lang="en-US" sz="4000" dirty="0">
                <a:solidFill>
                  <a:schemeClr val="bg1"/>
                </a:solidFill>
                <a:latin typeface="Arial Black" pitchFamily="34" charset="0"/>
              </a:rPr>
              <a:t>___ #2.	Expect the Best</a:t>
            </a:r>
            <a:br>
              <a:rPr lang="en-US" sz="4000" dirty="0">
                <a:solidFill>
                  <a:schemeClr val="bg1"/>
                </a:solidFill>
                <a:latin typeface="Arial Black" pitchFamily="34" charset="0"/>
              </a:rPr>
            </a:br>
            <a:r>
              <a:rPr lang="en-US" sz="4000" dirty="0">
                <a:solidFill>
                  <a:schemeClr val="bg1"/>
                </a:solidFill>
                <a:latin typeface="Arial Black" pitchFamily="34" charset="0"/>
              </a:rPr>
              <a:t>___ #3.	Pay Attention</a:t>
            </a:r>
            <a:br>
              <a:rPr lang="en-US" sz="4000" dirty="0">
                <a:solidFill>
                  <a:schemeClr val="bg1"/>
                </a:solidFill>
                <a:latin typeface="Arial Black" pitchFamily="34" charset="0"/>
              </a:rPr>
            </a:br>
            <a:r>
              <a:rPr lang="en-US" sz="4000" dirty="0">
                <a:solidFill>
                  <a:schemeClr val="bg1"/>
                </a:solidFill>
                <a:latin typeface="Arial Black" pitchFamily="34" charset="0"/>
              </a:rPr>
              <a:t>___ #4.	Personalize Recognition</a:t>
            </a:r>
            <a:br>
              <a:rPr lang="en-US" sz="4000" dirty="0">
                <a:solidFill>
                  <a:schemeClr val="bg1"/>
                </a:solidFill>
                <a:latin typeface="Arial Black" pitchFamily="34" charset="0"/>
              </a:rPr>
            </a:br>
            <a:r>
              <a:rPr lang="en-US" sz="4000" dirty="0">
                <a:solidFill>
                  <a:schemeClr val="bg1"/>
                </a:solidFill>
                <a:latin typeface="Arial Black" pitchFamily="34" charset="0"/>
              </a:rPr>
              <a:t>___ #5.	Tell the Story</a:t>
            </a:r>
            <a:br>
              <a:rPr lang="en-US" sz="4000" dirty="0">
                <a:solidFill>
                  <a:schemeClr val="bg1"/>
                </a:solidFill>
                <a:latin typeface="Arial Black" pitchFamily="34" charset="0"/>
              </a:rPr>
            </a:br>
            <a:r>
              <a:rPr lang="en-US" sz="4000" dirty="0">
                <a:solidFill>
                  <a:schemeClr val="bg1"/>
                </a:solidFill>
                <a:latin typeface="Arial Black" pitchFamily="34" charset="0"/>
              </a:rPr>
              <a:t>___ #6.	Celebrate Together</a:t>
            </a:r>
            <a:br>
              <a:rPr lang="en-US" sz="4000" dirty="0">
                <a:solidFill>
                  <a:schemeClr val="bg1"/>
                </a:solidFill>
                <a:latin typeface="Arial Black" pitchFamily="34" charset="0"/>
              </a:rPr>
            </a:br>
            <a:r>
              <a:rPr lang="en-US" sz="4000" dirty="0">
                <a:solidFill>
                  <a:schemeClr val="bg1"/>
                </a:solidFill>
                <a:latin typeface="Arial Black" pitchFamily="34" charset="0"/>
              </a:rPr>
              <a:t>___ #7.	Set the Example</a:t>
            </a:r>
          </a:p>
        </p:txBody>
      </p:sp>
      <p:sp>
        <p:nvSpPr>
          <p:cNvPr id="3" name="Title 1"/>
          <p:cNvSpPr txBox="1">
            <a:spLocks/>
          </p:cNvSpPr>
          <p:nvPr/>
        </p:nvSpPr>
        <p:spPr bwMode="auto">
          <a:xfrm>
            <a:off x="2209800" y="5791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Black" pitchFamily="34" charset="0"/>
                <a:ea typeface="+mj-ea"/>
                <a:cs typeface="+mj-cs"/>
              </a:rPr>
              <a:t>	ENCOURAGING THE HEART</a:t>
            </a:r>
            <a:br>
              <a:rPr kumimoji="0" lang="en-US" sz="2400" b="0" i="0" u="none" strike="noStrike" kern="1200" cap="none" spc="0" normalizeH="0" baseline="0" noProof="0" dirty="0">
                <a:ln>
                  <a:noFill/>
                </a:ln>
                <a:solidFill>
                  <a:schemeClr val="bg1"/>
                </a:solidFill>
                <a:effectLst/>
                <a:uLnTx/>
                <a:uFillTx/>
                <a:latin typeface="Arial Black" pitchFamily="34" charset="0"/>
                <a:ea typeface="+mj-ea"/>
                <a:cs typeface="+mj-cs"/>
              </a:rPr>
            </a:br>
            <a:r>
              <a:rPr kumimoji="0" lang="en-US" sz="2400" b="0" i="0" u="none" strike="noStrike" kern="1200" cap="none" spc="0" normalizeH="0" baseline="0" noProof="0" dirty="0">
                <a:ln>
                  <a:noFill/>
                </a:ln>
                <a:solidFill>
                  <a:schemeClr val="bg1"/>
                </a:solidFill>
                <a:effectLst/>
                <a:uLnTx/>
                <a:uFillTx/>
                <a:latin typeface="Arial Black" pitchFamily="34" charset="0"/>
                <a:ea typeface="+mj-ea"/>
                <a:cs typeface="+mj-cs"/>
              </a:rPr>
              <a:t>	James </a:t>
            </a:r>
            <a:r>
              <a:rPr kumimoji="0" lang="en-US" sz="2400" b="0" i="0" u="none" strike="noStrike" kern="1200" cap="none" spc="0" normalizeH="0" baseline="0" noProof="0" dirty="0" err="1">
                <a:ln>
                  <a:noFill/>
                </a:ln>
                <a:solidFill>
                  <a:schemeClr val="bg1"/>
                </a:solidFill>
                <a:effectLst/>
                <a:uLnTx/>
                <a:uFillTx/>
                <a:latin typeface="Arial Black" pitchFamily="34" charset="0"/>
                <a:ea typeface="+mj-ea"/>
                <a:cs typeface="+mj-cs"/>
              </a:rPr>
              <a:t>Kouzes</a:t>
            </a:r>
            <a:r>
              <a:rPr kumimoji="0" lang="en-US" sz="2400" b="0" i="0" u="none" strike="noStrike" kern="1200" cap="none" spc="0" normalizeH="0" baseline="0" noProof="0" dirty="0">
                <a:ln>
                  <a:noFill/>
                </a:ln>
                <a:solidFill>
                  <a:schemeClr val="bg1"/>
                </a:solidFill>
                <a:effectLst/>
                <a:uLnTx/>
                <a:uFillTx/>
                <a:latin typeface="Arial Black" pitchFamily="34" charset="0"/>
                <a:ea typeface="+mj-ea"/>
                <a:cs typeface="+mj-cs"/>
              </a:rPr>
              <a:t> and Barry Posner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3"/>
          <p:cNvSpPr>
            <a:spLocks/>
          </p:cNvSpPr>
          <p:nvPr/>
        </p:nvSpPr>
        <p:spPr bwMode="auto">
          <a:xfrm>
            <a:off x="228600" y="152400"/>
            <a:ext cx="8610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7:</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PRAY EARNESTLY</a:t>
            </a:r>
            <a:endParaRPr lang="en-US" sz="4400" b="1" dirty="0">
              <a:solidFill>
                <a:srgbClr val="FFFF00"/>
              </a:solidFill>
              <a:effectLst/>
              <a:latin typeface="Calibri" pitchFamily="34" charset="0"/>
            </a:endParaRPr>
          </a:p>
        </p:txBody>
      </p:sp>
      <p:sp>
        <p:nvSpPr>
          <p:cNvPr id="75780" name="Title 3"/>
          <p:cNvSpPr>
            <a:spLocks/>
          </p:cNvSpPr>
          <p:nvPr/>
        </p:nvSpPr>
        <p:spPr bwMode="auto">
          <a:xfrm>
            <a:off x="3733800" y="2590800"/>
            <a:ext cx="54864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br>
              <a:rPr lang="en-US" sz="3400" b="1" dirty="0">
                <a:solidFill>
                  <a:schemeClr val="bg1"/>
                </a:solidFill>
                <a:effectLst/>
              </a:rPr>
            </a:br>
            <a:r>
              <a:rPr lang="en-US" sz="3400" b="1" dirty="0">
                <a:solidFill>
                  <a:schemeClr val="bg1"/>
                </a:solidFill>
                <a:effectLst/>
              </a:rPr>
              <a:t>Some issues are resolved only through prayer and dependence on God</a:t>
            </a:r>
            <a:br>
              <a:rPr lang="en-US" sz="3400" b="1" dirty="0">
                <a:solidFill>
                  <a:schemeClr val="bg1"/>
                </a:solidFill>
                <a:effectLst/>
              </a:rPr>
            </a:br>
            <a:br>
              <a:rPr lang="en-US" sz="2000" b="1" dirty="0">
                <a:solidFill>
                  <a:schemeClr val="bg1"/>
                </a:solidFill>
                <a:effectLst/>
              </a:rPr>
            </a:br>
            <a:r>
              <a:rPr lang="en-US" sz="3400" b="1" u="sng" dirty="0">
                <a:solidFill>
                  <a:srgbClr val="92D050"/>
                </a:solidFill>
                <a:effectLst/>
              </a:rPr>
              <a:t>Principle:</a:t>
            </a:r>
            <a:br>
              <a:rPr lang="en-US" sz="3400" b="1" u="sng" dirty="0">
                <a:solidFill>
                  <a:schemeClr val="bg1"/>
                </a:solidFill>
                <a:effectLst/>
              </a:rPr>
            </a:br>
            <a:r>
              <a:rPr lang="en-US" sz="3400" b="1" dirty="0">
                <a:solidFill>
                  <a:schemeClr val="bg1"/>
                </a:solidFill>
                <a:effectLst/>
              </a:rPr>
              <a:t>Recognize that God can work in us to become the change we desire to see in others</a:t>
            </a:r>
            <a:endParaRPr lang="en-US" sz="3400" b="1" dirty="0">
              <a:solidFill>
                <a:schemeClr val="bg1"/>
              </a:solidFill>
              <a:effectLst/>
              <a:latin typeface="Calibri" pitchFamily="34" charset="0"/>
            </a:endParaRPr>
          </a:p>
        </p:txBody>
      </p:sp>
      <p:pic>
        <p:nvPicPr>
          <p:cNvPr id="5" name="Picture 5" descr="I:\Prayer-Hand.jpg"/>
          <p:cNvPicPr>
            <a:picLocks noChangeAspect="1" noChangeArrowheads="1"/>
          </p:cNvPicPr>
          <p:nvPr/>
        </p:nvPicPr>
        <p:blipFill>
          <a:blip r:embed="rId2" cstate="print"/>
          <a:srcRect l="57500" t="18000" r="10186" b="27333"/>
          <a:stretch>
            <a:fillRect/>
          </a:stretch>
        </p:blipFill>
        <p:spPr bwMode="auto">
          <a:xfrm>
            <a:off x="169127" y="2092634"/>
            <a:ext cx="3564673" cy="45228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0" y="200561"/>
            <a:ext cx="9144000" cy="1323439"/>
          </a:xfrm>
          <a:prstGeom prst="rect">
            <a:avLst/>
          </a:prstGeom>
          <a:noFill/>
          <a:ln w="9525">
            <a:noFill/>
            <a:miter lim="800000"/>
            <a:headEnd/>
            <a:tailEnd/>
          </a:ln>
          <a:effectLst/>
        </p:spPr>
        <p:txBody>
          <a:bodyPr wrap="square" anchor="ctr">
            <a:spAutoFit/>
          </a:bodyPr>
          <a:lstStyle/>
          <a:p>
            <a:pPr algn="ctr"/>
            <a:r>
              <a:rPr lang="en-US" sz="4000" b="1" dirty="0">
                <a:effectLst/>
                <a:latin typeface="Arial Black" pitchFamily="34" charset="0"/>
                <a:cs typeface="Arial" pitchFamily="34" charset="0"/>
              </a:rPr>
              <a:t>In the midst of experiencing honest and intense differences</a:t>
            </a:r>
            <a:endParaRPr lang="en-US" sz="4000" b="1" dirty="0">
              <a:effectLst>
                <a:outerShdw blurRad="38100" dist="38100" dir="2700000" algn="tl">
                  <a:srgbClr val="EEECE1"/>
                </a:outerShdw>
              </a:effectLst>
              <a:latin typeface="Arial Black" pitchFamily="34" charset="0"/>
              <a:cs typeface="Arial" pitchFamily="34" charset="0"/>
            </a:endParaRPr>
          </a:p>
        </p:txBody>
      </p:sp>
      <p:pic>
        <p:nvPicPr>
          <p:cNvPr id="8194" name="Picture 2" descr="I:\prayer4.jpg"/>
          <p:cNvPicPr>
            <a:picLocks noChangeAspect="1" noChangeArrowheads="1"/>
          </p:cNvPicPr>
          <p:nvPr/>
        </p:nvPicPr>
        <p:blipFill>
          <a:blip r:embed="rId2" cstate="print"/>
          <a:srcRect/>
          <a:stretch>
            <a:fillRect/>
          </a:stretch>
        </p:blipFill>
        <p:spPr bwMode="auto">
          <a:xfrm>
            <a:off x="2133600" y="1676400"/>
            <a:ext cx="4286250" cy="2686050"/>
          </a:xfrm>
          <a:prstGeom prst="rect">
            <a:avLst/>
          </a:prstGeom>
          <a:noFill/>
        </p:spPr>
      </p:pic>
      <p:sp>
        <p:nvSpPr>
          <p:cNvPr id="4" name="Rectangle 4"/>
          <p:cNvSpPr>
            <a:spLocks noChangeArrowheads="1"/>
          </p:cNvSpPr>
          <p:nvPr/>
        </p:nvSpPr>
        <p:spPr bwMode="auto">
          <a:xfrm>
            <a:off x="0" y="4429542"/>
            <a:ext cx="9144000" cy="2123658"/>
          </a:xfrm>
          <a:prstGeom prst="rect">
            <a:avLst/>
          </a:prstGeom>
          <a:noFill/>
          <a:ln w="9525">
            <a:noFill/>
            <a:miter lim="800000"/>
            <a:headEnd/>
            <a:tailEnd/>
          </a:ln>
          <a:effectLst/>
        </p:spPr>
        <p:txBody>
          <a:bodyPr wrap="square" anchor="ctr">
            <a:spAutoFit/>
          </a:bodyPr>
          <a:lstStyle/>
          <a:p>
            <a:pPr algn="ctr"/>
            <a:r>
              <a:rPr lang="en-US" sz="4400" b="1" dirty="0">
                <a:effectLst/>
                <a:latin typeface="Arial Black" pitchFamily="34" charset="0"/>
                <a:cs typeface="Arial" pitchFamily="34" charset="0"/>
              </a:rPr>
              <a:t>between good and godly people, the “pray-</a:t>
            </a:r>
            <a:r>
              <a:rPr lang="en-US" sz="4400" b="1" dirty="0" err="1">
                <a:effectLst/>
                <a:latin typeface="Arial Black" pitchFamily="34" charset="0"/>
                <a:cs typeface="Arial" pitchFamily="34" charset="0"/>
              </a:rPr>
              <a:t>er</a:t>
            </a:r>
            <a:r>
              <a:rPr lang="en-US" sz="4400" b="1" dirty="0">
                <a:effectLst/>
                <a:latin typeface="Arial Black" pitchFamily="34" charset="0"/>
                <a:cs typeface="Arial" pitchFamily="34" charset="0"/>
              </a:rPr>
              <a:t>” can be </a:t>
            </a:r>
            <a:r>
              <a:rPr lang="en-US" sz="4400" b="1" dirty="0">
                <a:solidFill>
                  <a:schemeClr val="accent1">
                    <a:lumMod val="50000"/>
                  </a:schemeClr>
                </a:solidFill>
                <a:effectLst/>
                <a:latin typeface="Arial Black" pitchFamily="34" charset="0"/>
                <a:cs typeface="Arial" pitchFamily="34" charset="0"/>
              </a:rPr>
              <a:t>changed</a:t>
            </a:r>
            <a:r>
              <a:rPr lang="en-US" sz="4400" b="1" dirty="0">
                <a:effectLst/>
                <a:latin typeface="Arial Black" pitchFamily="34" charset="0"/>
                <a:cs typeface="Arial" pitchFamily="34" charset="0"/>
              </a:rPr>
              <a:t> and </a:t>
            </a:r>
            <a:r>
              <a:rPr lang="en-US" sz="4400" b="1" dirty="0">
                <a:solidFill>
                  <a:srgbClr val="C00000"/>
                </a:solidFill>
                <a:effectLst/>
                <a:latin typeface="Arial Black" pitchFamily="34" charset="0"/>
                <a:cs typeface="Arial" pitchFamily="34" charset="0"/>
              </a:rPr>
              <a:t>transformed</a:t>
            </a:r>
            <a:r>
              <a:rPr lang="en-US" sz="4400" b="1" dirty="0">
                <a:effectLst/>
                <a:latin typeface="Arial Black" pitchFamily="34" charset="0"/>
                <a:cs typeface="Arial" pitchFamily="34" charset="0"/>
              </a:rPr>
              <a:t>!</a:t>
            </a:r>
            <a:r>
              <a:rPr lang="en-US" sz="4400" b="1" dirty="0">
                <a:effectLst>
                  <a:outerShdw blurRad="38100" dist="38100" dir="2700000" algn="tl">
                    <a:srgbClr val="EEECE1"/>
                  </a:outerShdw>
                </a:effectLst>
                <a:latin typeface="Arial Black" pitchFamily="34" charset="0"/>
                <a:cs typeface="Arial" pitchFamily="34"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1143000"/>
          </a:xfrm>
        </p:spPr>
        <p:txBody>
          <a:bodyPr/>
          <a:lstStyle/>
          <a:p>
            <a:pPr algn="l"/>
            <a:br>
              <a:rPr lang="en-US" sz="3600" b="1" dirty="0">
                <a:solidFill>
                  <a:schemeClr val="bg1"/>
                </a:solidFill>
                <a:latin typeface="Arial" pitchFamily="34" charset="0"/>
                <a:cs typeface="Arial" pitchFamily="34" charset="0"/>
              </a:rPr>
            </a:br>
            <a:r>
              <a:rPr lang="en-US" sz="3600" b="1" dirty="0">
                <a:solidFill>
                  <a:schemeClr val="bg1"/>
                </a:solidFill>
                <a:latin typeface="Arial" pitchFamily="34" charset="0"/>
                <a:cs typeface="Arial" pitchFamily="34" charset="0"/>
              </a:rPr>
              <a:t>“Leaders with the mind of Christ seek to</a:t>
            </a:r>
            <a:r>
              <a:rPr lang="en-US" sz="3600" b="1" i="1" dirty="0">
                <a:solidFill>
                  <a:schemeClr val="bg1"/>
                </a:solidFill>
                <a:latin typeface="Arial" pitchFamily="34" charset="0"/>
                <a:cs typeface="Arial" pitchFamily="34" charset="0"/>
              </a:rPr>
              <a:t> </a:t>
            </a:r>
            <a:r>
              <a:rPr lang="en-US" sz="3600" b="1" dirty="0">
                <a:solidFill>
                  <a:schemeClr val="bg1"/>
                </a:solidFill>
                <a:latin typeface="Arial" pitchFamily="34" charset="0"/>
                <a:cs typeface="Arial" pitchFamily="34" charset="0"/>
              </a:rPr>
              <a:t>humbly lead </a:t>
            </a:r>
            <a:r>
              <a:rPr lang="en-US" sz="3600" b="1" dirty="0">
                <a:solidFill>
                  <a:srgbClr val="FFFF00"/>
                </a:solidFill>
                <a:latin typeface="Arial" pitchFamily="34" charset="0"/>
                <a:cs typeface="Arial" pitchFamily="34" charset="0"/>
              </a:rPr>
              <a:t>others</a:t>
            </a:r>
            <a:r>
              <a:rPr lang="en-US" sz="3600" b="1" dirty="0">
                <a:solidFill>
                  <a:schemeClr val="bg1"/>
                </a:solidFill>
                <a:latin typeface="Arial" pitchFamily="34" charset="0"/>
                <a:cs typeface="Arial" pitchFamily="34" charset="0"/>
              </a:rPr>
              <a:t>, for the purpose of inspiring and enabling </a:t>
            </a:r>
            <a:r>
              <a:rPr lang="en-US" sz="3600" b="1" dirty="0">
                <a:solidFill>
                  <a:srgbClr val="FFFF00"/>
                </a:solidFill>
                <a:latin typeface="Arial" pitchFamily="34" charset="0"/>
                <a:cs typeface="Arial" pitchFamily="34" charset="0"/>
              </a:rPr>
              <a:t>them</a:t>
            </a:r>
            <a:r>
              <a:rPr lang="en-US" sz="3600" b="1" dirty="0">
                <a:solidFill>
                  <a:schemeClr val="bg1"/>
                </a:solidFill>
                <a:latin typeface="Arial" pitchFamily="34" charset="0"/>
                <a:cs typeface="Arial" pitchFamily="34" charset="0"/>
              </a:rPr>
              <a:t>, through teaching, collaboration, and example, to live </a:t>
            </a:r>
            <a:r>
              <a:rPr lang="en-US" sz="3600" b="1" dirty="0">
                <a:solidFill>
                  <a:srgbClr val="FFFF00"/>
                </a:solidFill>
                <a:latin typeface="Arial" pitchFamily="34" charset="0"/>
                <a:cs typeface="Arial" pitchFamily="34" charset="0"/>
              </a:rPr>
              <a:t>their</a:t>
            </a:r>
            <a:r>
              <a:rPr lang="en-US" sz="3600" b="1" dirty="0">
                <a:solidFill>
                  <a:schemeClr val="bg1"/>
                </a:solidFill>
                <a:latin typeface="Arial" pitchFamily="34" charset="0"/>
                <a:cs typeface="Arial" pitchFamily="34" charset="0"/>
              </a:rPr>
              <a:t> lives under the Lordship of Christ, and to understand, accept, and fulfill </a:t>
            </a:r>
            <a:r>
              <a:rPr lang="en-US" sz="3600" b="1" dirty="0">
                <a:solidFill>
                  <a:srgbClr val="FFFF00"/>
                </a:solidFill>
                <a:latin typeface="Arial" pitchFamily="34" charset="0"/>
                <a:cs typeface="Arial" pitchFamily="34" charset="0"/>
              </a:rPr>
              <a:t>their</a:t>
            </a:r>
            <a:r>
              <a:rPr lang="en-US" sz="3600" b="1" dirty="0">
                <a:solidFill>
                  <a:schemeClr val="bg1"/>
                </a:solidFill>
                <a:latin typeface="Arial" pitchFamily="34" charset="0"/>
                <a:cs typeface="Arial" pitchFamily="34" charset="0"/>
              </a:rPr>
              <a:t> ministry to each other, </a:t>
            </a:r>
            <a:r>
              <a:rPr lang="en-US" sz="3600" b="1" dirty="0">
                <a:solidFill>
                  <a:srgbClr val="FFFF00"/>
                </a:solidFill>
                <a:latin typeface="Arial" pitchFamily="34" charset="0"/>
                <a:cs typeface="Arial" pitchFamily="34" charset="0"/>
              </a:rPr>
              <a:t>their</a:t>
            </a:r>
            <a:r>
              <a:rPr lang="en-US" sz="3600" b="1" dirty="0">
                <a:solidFill>
                  <a:schemeClr val="bg1"/>
                </a:solidFill>
                <a:latin typeface="Arial" pitchFamily="34" charset="0"/>
                <a:cs typeface="Arial" pitchFamily="34" charset="0"/>
              </a:rPr>
              <a:t> vocational mandate, and </a:t>
            </a:r>
            <a:r>
              <a:rPr lang="en-US" sz="3600" b="1" dirty="0">
                <a:solidFill>
                  <a:srgbClr val="FFFF00"/>
                </a:solidFill>
                <a:latin typeface="Arial" pitchFamily="34" charset="0"/>
                <a:cs typeface="Arial" pitchFamily="34" charset="0"/>
              </a:rPr>
              <a:t>their</a:t>
            </a:r>
            <a:r>
              <a:rPr lang="en-US" sz="3600" b="1" dirty="0">
                <a:solidFill>
                  <a:schemeClr val="bg1"/>
                </a:solidFill>
                <a:latin typeface="Arial" pitchFamily="34" charset="0"/>
                <a:cs typeface="Arial" pitchFamily="34" charset="0"/>
              </a:rPr>
              <a:t> mission in the world.”</a:t>
            </a:r>
            <a:br>
              <a:rPr lang="en-US" sz="3600" b="1" dirty="0">
                <a:solidFill>
                  <a:schemeClr val="bg1"/>
                </a:solidFill>
                <a:latin typeface="Arial" pitchFamily="34" charset="0"/>
                <a:cs typeface="Arial" pitchFamily="34" charset="0"/>
              </a:rPr>
            </a:br>
            <a:br>
              <a:rPr lang="en-US" sz="3600" b="1" dirty="0">
                <a:solidFill>
                  <a:schemeClr val="bg1"/>
                </a:solidFill>
                <a:latin typeface="Arial" pitchFamily="34" charset="0"/>
                <a:cs typeface="Arial" pitchFamily="34" charset="0"/>
              </a:rPr>
            </a:br>
            <a:r>
              <a:rPr lang="en-US" sz="2400" b="1" dirty="0">
                <a:solidFill>
                  <a:schemeClr val="bg1"/>
                </a:solidFill>
                <a:latin typeface="Arial" pitchFamily="34" charset="0"/>
                <a:cs typeface="Arial" pitchFamily="34" charset="0"/>
              </a:rPr>
              <a:t>ELF- Definition of Christian Servant Leadership</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0" y="2895600"/>
            <a:ext cx="8610600" cy="1143000"/>
          </a:xfrm>
        </p:spPr>
        <p:txBody>
          <a:bodyPr/>
          <a:lstStyle/>
          <a:p>
            <a:pPr algn="l"/>
            <a:r>
              <a:rPr lang="en-US" sz="2800" b="1" dirty="0">
                <a:solidFill>
                  <a:schemeClr val="bg1"/>
                </a:solidFill>
                <a:latin typeface="Arial" pitchFamily="34" charset="0"/>
                <a:cs typeface="Arial" pitchFamily="34" charset="0"/>
              </a:rPr>
              <a:t>Collins speak of “humility and fierce resolve as essential for Level 5 or top leaders.” You will also discover that Christian servant leaders… </a:t>
            </a:r>
            <a:br>
              <a:rPr lang="en-US" sz="2800" b="1" dirty="0">
                <a:solidFill>
                  <a:schemeClr val="bg1"/>
                </a:solidFill>
                <a:latin typeface="Arial" pitchFamily="34" charset="0"/>
                <a:cs typeface="Arial" pitchFamily="34" charset="0"/>
              </a:rPr>
            </a:b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__1.  Speak Gracefully.  Watch the words you </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         speak</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__ 2. Live Gratefully.  Don’t whine, be grateful</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__ 3. Listen Intently. Seek first to understand</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__ 4. Forgive Freely.  Be proactive in extending           </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         forgiveness</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__ 5. Lead Decisively.  Combine deep humility   </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         with fierce resolve</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__ 6. Love Deeply.  Value people, not power</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__ 7. Pray Earnestly.  Become the change you </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        desire to see in others.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I:\drew\pix uli\1176465498_black_100.jpg"/>
          <p:cNvPicPr>
            <a:picLocks noChangeAspect="1" noChangeArrowheads="1"/>
          </p:cNvPicPr>
          <p:nvPr/>
        </p:nvPicPr>
        <p:blipFill>
          <a:blip r:embed="rId2" cstate="print"/>
          <a:srcRect b="4443"/>
          <a:stretch>
            <a:fillRect/>
          </a:stretch>
        </p:blipFill>
        <p:spPr bwMode="auto">
          <a:xfrm>
            <a:off x="0" y="0"/>
            <a:ext cx="9144000" cy="6553200"/>
          </a:xfrm>
          <a:prstGeom prst="rect">
            <a:avLst/>
          </a:prstGeom>
          <a:noFill/>
          <a:ln w="9525">
            <a:noFill/>
            <a:miter lim="800000"/>
            <a:headEnd/>
            <a:tailEnd/>
          </a:ln>
        </p:spPr>
      </p:pic>
      <p:sp>
        <p:nvSpPr>
          <p:cNvPr id="4" name="Title 1"/>
          <p:cNvSpPr>
            <a:spLocks/>
          </p:cNvSpPr>
          <p:nvPr/>
        </p:nvSpPr>
        <p:spPr bwMode="auto">
          <a:xfrm>
            <a:off x="457200" y="3810000"/>
            <a:ext cx="8305800" cy="1676400"/>
          </a:xfrm>
          <a:prstGeom prst="rect">
            <a:avLst/>
          </a:prstGeom>
          <a:noFill/>
          <a:ln w="9525">
            <a:noFill/>
            <a:miter lim="800000"/>
            <a:headEnd/>
            <a:tailEnd/>
          </a:ln>
        </p:spPr>
        <p:txBody>
          <a:bodyPr anchor="ctr"/>
          <a:lstStyle/>
          <a:p>
            <a:r>
              <a:rPr lang="en-US" sz="6000" dirty="0">
                <a:solidFill>
                  <a:schemeClr val="bg1"/>
                </a:solidFill>
                <a:effectLst/>
                <a:latin typeface="Arial Black" pitchFamily="34" charset="0"/>
              </a:rPr>
              <a:t>or renewed </a:t>
            </a:r>
            <a:r>
              <a:rPr lang="en-US" sz="6000" dirty="0">
                <a:solidFill>
                  <a:srgbClr val="FF0000"/>
                </a:solidFill>
                <a:effectLst/>
                <a:latin typeface="Arial Black" pitchFamily="34" charset="0"/>
              </a:rPr>
              <a:t>passion</a:t>
            </a:r>
            <a:r>
              <a:rPr lang="en-US" sz="6000" dirty="0">
                <a:solidFill>
                  <a:schemeClr val="bg1"/>
                </a:solidFill>
                <a:effectLst/>
                <a:latin typeface="Arial Black" pitchFamily="34" charset="0"/>
              </a:rPr>
              <a:t> has God given to you today?</a:t>
            </a:r>
          </a:p>
        </p:txBody>
      </p:sp>
      <p:sp>
        <p:nvSpPr>
          <p:cNvPr id="5" name="Title 1"/>
          <p:cNvSpPr>
            <a:spLocks/>
          </p:cNvSpPr>
          <p:nvPr/>
        </p:nvSpPr>
        <p:spPr bwMode="auto">
          <a:xfrm>
            <a:off x="533400" y="1066800"/>
            <a:ext cx="5562600" cy="1676400"/>
          </a:xfrm>
          <a:prstGeom prst="rect">
            <a:avLst/>
          </a:prstGeom>
          <a:noFill/>
          <a:ln w="9525">
            <a:noFill/>
            <a:miter lim="800000"/>
            <a:headEnd/>
            <a:tailEnd/>
          </a:ln>
        </p:spPr>
        <p:txBody>
          <a:bodyPr anchor="ctr"/>
          <a:lstStyle/>
          <a:p>
            <a:r>
              <a:rPr lang="en-US" sz="6000" dirty="0">
                <a:solidFill>
                  <a:schemeClr val="bg1"/>
                </a:solidFill>
                <a:effectLst/>
                <a:latin typeface="Arial Black" pitchFamily="34" charset="0"/>
              </a:rPr>
              <a:t>What</a:t>
            </a:r>
          </a:p>
          <a:p>
            <a:r>
              <a:rPr lang="en-US" sz="6000" dirty="0">
                <a:solidFill>
                  <a:schemeClr val="bg1"/>
                </a:solidFill>
                <a:effectLst/>
                <a:latin typeface="Arial Black" pitchFamily="34" charset="0"/>
              </a:rPr>
              <a:t>new </a:t>
            </a:r>
            <a:r>
              <a:rPr lang="en-US" sz="6000" dirty="0">
                <a:solidFill>
                  <a:schemeClr val="tx2">
                    <a:lumMod val="60000"/>
                    <a:lumOff val="40000"/>
                  </a:schemeClr>
                </a:solidFill>
                <a:effectLst/>
                <a:latin typeface="Arial Black" pitchFamily="34" charset="0"/>
              </a:rPr>
              <a:t>vision</a:t>
            </a:r>
            <a:r>
              <a:rPr lang="en-US" sz="6000" dirty="0">
                <a:solidFill>
                  <a:schemeClr val="bg1"/>
                </a:solidFill>
                <a:effectLst/>
                <a:latin typeface="Arial Black" pitchFamily="34" charset="0"/>
              </a:rPr>
              <a:t>,</a:t>
            </a:r>
          </a:p>
          <a:p>
            <a:r>
              <a:rPr lang="en-US" sz="6000" dirty="0">
                <a:solidFill>
                  <a:schemeClr val="bg1"/>
                </a:solidFill>
                <a:effectLst/>
                <a:latin typeface="Arial Black" pitchFamily="34" charset="0"/>
              </a:rPr>
              <a:t>big </a:t>
            </a:r>
            <a:r>
              <a:rPr lang="en-US" sz="6000" dirty="0">
                <a:solidFill>
                  <a:srgbClr val="FFFF00"/>
                </a:solidFill>
                <a:effectLst/>
                <a:latin typeface="Arial Black" pitchFamily="34" charset="0"/>
              </a:rPr>
              <a:t>goal</a:t>
            </a:r>
            <a:r>
              <a:rPr lang="en-US" sz="6000" dirty="0">
                <a:solidFill>
                  <a:schemeClr val="bg1"/>
                </a:solidFill>
                <a:effectLst/>
                <a:latin typeface="Arial Black"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I:\drew\pix leadership\dove.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3" name="Title 2"/>
          <p:cNvSpPr>
            <a:spLocks noGrp="1"/>
          </p:cNvSpPr>
          <p:nvPr>
            <p:ph type="title"/>
          </p:nvPr>
        </p:nvSpPr>
        <p:spPr>
          <a:xfrm>
            <a:off x="76200" y="152400"/>
            <a:ext cx="6477000" cy="3505200"/>
          </a:xfrm>
        </p:spPr>
        <p:txBody>
          <a:bodyPr rtlCol="0">
            <a:normAutofit fontScale="90000"/>
          </a:bodyPr>
          <a:lstStyle/>
          <a:p>
            <a:pPr algn="l" fontAlgn="auto">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t>
            </a:r>
            <a:r>
              <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itchFamily="34" charset="0"/>
              </a:rPr>
              <a:t>Whatever happens</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conduct yourselves in a manner worthy of the Gospel of Christ.” Philippians 1:27</a:t>
            </a:r>
          </a:p>
        </p:txBody>
      </p:sp>
      <p:sp>
        <p:nvSpPr>
          <p:cNvPr id="4" name="Title 2"/>
          <p:cNvSpPr txBox="1">
            <a:spLocks/>
          </p:cNvSpPr>
          <p:nvPr/>
        </p:nvSpPr>
        <p:spPr>
          <a:xfrm>
            <a:off x="-76200" y="4267200"/>
            <a:ext cx="8915400" cy="2362200"/>
          </a:xfrm>
          <a:prstGeom prst="rect">
            <a:avLst/>
          </a:prstGeom>
        </p:spPr>
        <p:txBody>
          <a:bodyPr anchor="ctr">
            <a:normAutofit fontScale="97500"/>
          </a:bodyPr>
          <a:lstStyle/>
          <a:p>
            <a:pPr algn="ctr" fontAlgn="auto">
              <a:spcAft>
                <a:spcPts val="0"/>
              </a:spcAft>
              <a:defRPr/>
            </a:pPr>
            <a:r>
              <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This is the spirit of holiness: </a:t>
            </a:r>
          </a:p>
          <a:p>
            <a:pPr algn="ctr" fontAlgn="auto">
              <a:spcAft>
                <a:spcPts val="0"/>
              </a:spcAft>
              <a:defRPr/>
            </a:pPr>
            <a:r>
              <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Live and </a:t>
            </a:r>
            <a:r>
              <a:rPr lang="en-US" sz="4400" b="1" u="sng"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lead</a:t>
            </a:r>
            <a:endPar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endParaRPr>
          </a:p>
          <a:p>
            <a:pPr algn="ctr" fontAlgn="auto">
              <a:spcAft>
                <a:spcPts val="0"/>
              </a:spcAft>
              <a:defRPr/>
            </a:pPr>
            <a:r>
              <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with the mind of Christ.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400800" y="21336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LEADERSHIP</a:t>
            </a:r>
          </a:p>
        </p:txBody>
      </p:sp>
      <p:pic>
        <p:nvPicPr>
          <p:cNvPr id="15365" name="Picture 3" descr="C:\Users\Ruth Salangsang\Desktop\Two-Smileys-1037680.jpg"/>
          <p:cNvPicPr>
            <a:picLocks noChangeAspect="1" noChangeArrowheads="1"/>
          </p:cNvPicPr>
          <p:nvPr/>
        </p:nvPicPr>
        <p:blipFill>
          <a:blip r:embed="rId3" cstate="print"/>
          <a:srcRect l="1894" t="16039" r="48663" b="16039"/>
          <a:stretch>
            <a:fillRect/>
          </a:stretch>
        </p:blipFill>
        <p:spPr bwMode="auto">
          <a:xfrm>
            <a:off x="3657600" y="1295400"/>
            <a:ext cx="2057400" cy="200183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Ruth Salangsang\Desktop\header.jpg"/>
          <p:cNvPicPr>
            <a:picLocks noChangeAspect="1" noChangeArrowheads="1"/>
          </p:cNvPicPr>
          <p:nvPr/>
        </p:nvPicPr>
        <p:blipFill>
          <a:blip r:embed="rId2" cstate="print"/>
          <a:srcRect l="21250" r="75625"/>
          <a:stretch>
            <a:fillRect/>
          </a:stretch>
        </p:blipFill>
        <p:spPr bwMode="auto">
          <a:xfrm>
            <a:off x="1371600" y="0"/>
            <a:ext cx="762000" cy="3810000"/>
          </a:xfrm>
          <a:prstGeom prst="rect">
            <a:avLst/>
          </a:prstGeom>
          <a:noFill/>
        </p:spPr>
      </p:pic>
      <p:sp>
        <p:nvSpPr>
          <p:cNvPr id="2" name="Title 1"/>
          <p:cNvSpPr>
            <a:spLocks noGrp="1"/>
          </p:cNvSpPr>
          <p:nvPr>
            <p:ph type="title"/>
          </p:nvPr>
        </p:nvSpPr>
        <p:spPr/>
        <p:txBody>
          <a:bodyPr/>
          <a:lstStyle/>
          <a:p>
            <a:endParaRPr lang="en-US"/>
          </a:p>
        </p:txBody>
      </p:sp>
      <p:pic>
        <p:nvPicPr>
          <p:cNvPr id="7" name="Picture 2" descr="C:\Users\Ruth Salangsang\Desktop\header.jpg"/>
          <p:cNvPicPr>
            <a:picLocks noChangeAspect="1" noChangeArrowheads="1"/>
          </p:cNvPicPr>
          <p:nvPr/>
        </p:nvPicPr>
        <p:blipFill>
          <a:blip r:embed="rId2" cstate="print"/>
          <a:srcRect l="21250" r="41250"/>
          <a:stretch>
            <a:fillRect/>
          </a:stretch>
        </p:blipFill>
        <p:spPr bwMode="auto">
          <a:xfrm>
            <a:off x="0" y="0"/>
            <a:ext cx="9144000" cy="3810000"/>
          </a:xfrm>
          <a:prstGeom prst="rect">
            <a:avLst/>
          </a:prstGeom>
          <a:noFill/>
        </p:spPr>
      </p:pic>
      <p:pic>
        <p:nvPicPr>
          <p:cNvPr id="6" name="Picture 2" descr="C:\Users\Ruth Salangsang\Desktop\header.jpg"/>
          <p:cNvPicPr>
            <a:picLocks noChangeAspect="1" noChangeArrowheads="1"/>
          </p:cNvPicPr>
          <p:nvPr/>
        </p:nvPicPr>
        <p:blipFill>
          <a:blip r:embed="rId2" cstate="print"/>
          <a:srcRect l="55833" r="15000"/>
          <a:stretch>
            <a:fillRect/>
          </a:stretch>
        </p:blipFill>
        <p:spPr bwMode="auto">
          <a:xfrm>
            <a:off x="0" y="0"/>
            <a:ext cx="9144000" cy="4898572"/>
          </a:xfrm>
          <a:prstGeom prst="rect">
            <a:avLst/>
          </a:prstGeom>
          <a:noFill/>
        </p:spPr>
      </p:pic>
      <p:pic>
        <p:nvPicPr>
          <p:cNvPr id="7170" name="Picture 2" descr="C:\Users\Ruth Salangsang\Desktop\header.jpg"/>
          <p:cNvPicPr>
            <a:picLocks noChangeAspect="1" noChangeArrowheads="1"/>
          </p:cNvPicPr>
          <p:nvPr/>
        </p:nvPicPr>
        <p:blipFill>
          <a:blip r:embed="rId2" cstate="print"/>
          <a:srcRect l="22813" t="6000" r="43437" b="8000"/>
          <a:stretch>
            <a:fillRect/>
          </a:stretch>
        </p:blipFill>
        <p:spPr bwMode="auto">
          <a:xfrm>
            <a:off x="0" y="3217333"/>
            <a:ext cx="9144000" cy="3640667"/>
          </a:xfrm>
          <a:prstGeom prst="rect">
            <a:avLst/>
          </a:prstGeom>
          <a:noFill/>
        </p:spPr>
      </p:pic>
      <p:pic>
        <p:nvPicPr>
          <p:cNvPr id="14" name="Picture 2" descr="C:\Users\Ruth Salangsang\Desktop\header.jpg"/>
          <p:cNvPicPr>
            <a:picLocks noChangeAspect="1" noChangeArrowheads="1"/>
          </p:cNvPicPr>
          <p:nvPr/>
        </p:nvPicPr>
        <p:blipFill>
          <a:blip r:embed="rId2" cstate="print"/>
          <a:srcRect l="60087" r="21380"/>
          <a:stretch>
            <a:fillRect/>
          </a:stretch>
        </p:blipFill>
        <p:spPr bwMode="auto">
          <a:xfrm>
            <a:off x="1981200" y="0"/>
            <a:ext cx="4114800" cy="346915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400800" y="21336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p>
        </p:txBody>
      </p:sp>
      <p:sp>
        <p:nvSpPr>
          <p:cNvPr id="5" name="Title 3"/>
          <p:cNvSpPr txBox="1">
            <a:spLocks/>
          </p:cNvSpPr>
          <p:nvPr/>
        </p:nvSpPr>
        <p:spPr>
          <a:xfrm>
            <a:off x="152400" y="2133600"/>
            <a:ext cx="2895600" cy="1905000"/>
          </a:xfrm>
          <a:prstGeom prst="rect">
            <a:avLst/>
          </a:prstGeom>
        </p:spPr>
        <p:txBody>
          <a:bodyPr anchor="ctr">
            <a:normAutofit fontScale="90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rgbClr val="FF5050"/>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REALITY OF THE PRESENT </a:t>
            </a: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PAIN OF LEADERSHIP</a:t>
            </a:r>
          </a:p>
        </p:txBody>
      </p:sp>
      <p:pic>
        <p:nvPicPr>
          <p:cNvPr id="16390" name="Picture 2" descr="C:\Users\Ruth Salangsang\Desktop\Two-Smileys-1037680.jpg"/>
          <p:cNvPicPr>
            <a:picLocks noChangeAspect="1" noChangeArrowheads="1"/>
          </p:cNvPicPr>
          <p:nvPr/>
        </p:nvPicPr>
        <p:blipFill>
          <a:blip r:embed="rId3" cstate="print"/>
          <a:srcRect l="48663" t="14151" r="2654" b="16039"/>
          <a:stretch>
            <a:fillRect/>
          </a:stretch>
        </p:blipFill>
        <p:spPr bwMode="auto">
          <a:xfrm>
            <a:off x="3581400" y="1295400"/>
            <a:ext cx="1981200" cy="20113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400800" y="48006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p>
        </p:txBody>
      </p:sp>
      <p:sp>
        <p:nvSpPr>
          <p:cNvPr id="5" name="Title 3"/>
          <p:cNvSpPr txBox="1">
            <a:spLocks/>
          </p:cNvSpPr>
          <p:nvPr/>
        </p:nvSpPr>
        <p:spPr>
          <a:xfrm>
            <a:off x="152400" y="2133600"/>
            <a:ext cx="2895600" cy="1905000"/>
          </a:xfrm>
          <a:prstGeom prst="rect">
            <a:avLst/>
          </a:prstGeom>
        </p:spPr>
        <p:txBody>
          <a:bodyPr anchor="ctr">
            <a:normAutofit fontScale="90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rgbClr val="FF5050"/>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REALITY OF THE PRESENT </a:t>
            </a: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PAIN OF LEADERSHIP</a:t>
            </a:r>
          </a:p>
        </p:txBody>
      </p:sp>
      <p:pic>
        <p:nvPicPr>
          <p:cNvPr id="17414" name="Picture 2" descr="C:\Users\Ruth Salangsang\Desktop\Two-Smileys-1037680.jpg"/>
          <p:cNvPicPr>
            <a:picLocks noChangeAspect="1" noChangeArrowheads="1"/>
          </p:cNvPicPr>
          <p:nvPr/>
        </p:nvPicPr>
        <p:blipFill>
          <a:blip r:embed="rId3" cstate="print"/>
          <a:srcRect l="48663" t="14151" r="2654" b="16039"/>
          <a:stretch>
            <a:fillRect/>
          </a:stretch>
        </p:blipFill>
        <p:spPr bwMode="auto">
          <a:xfrm>
            <a:off x="3581400" y="1295400"/>
            <a:ext cx="1981200" cy="20113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172200" y="20574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p>
        </p:txBody>
      </p:sp>
      <p:sp>
        <p:nvSpPr>
          <p:cNvPr id="5" name="Title 3"/>
          <p:cNvSpPr txBox="1">
            <a:spLocks/>
          </p:cNvSpPr>
          <p:nvPr/>
        </p:nvSpPr>
        <p:spPr>
          <a:xfrm>
            <a:off x="152400" y="4953000"/>
            <a:ext cx="2895600" cy="1905000"/>
          </a:xfrm>
          <a:prstGeom prst="rect">
            <a:avLst/>
          </a:prstGeom>
        </p:spPr>
        <p:txBody>
          <a:bodyPr anchor="ctr">
            <a:normAutofit fontScale="90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rgbClr val="FF5050"/>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REALITY OF THE PRESENT </a:t>
            </a: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PAIN OF LEADERSHIP</a:t>
            </a:r>
          </a:p>
        </p:txBody>
      </p:sp>
      <p:pic>
        <p:nvPicPr>
          <p:cNvPr id="18438" name="Picture 2" descr="C:\Users\Ruth Salangsang\Desktop\Two-Smileys-1037680.jpg"/>
          <p:cNvPicPr>
            <a:picLocks noChangeAspect="1" noChangeArrowheads="1"/>
          </p:cNvPicPr>
          <p:nvPr/>
        </p:nvPicPr>
        <p:blipFill>
          <a:blip r:embed="rId3" cstate="print"/>
          <a:srcRect l="48663" t="14151" r="2654" b="16039"/>
          <a:stretch>
            <a:fillRect/>
          </a:stretch>
        </p:blipFill>
        <p:spPr bwMode="auto">
          <a:xfrm>
            <a:off x="3581400" y="1295400"/>
            <a:ext cx="1981200" cy="20113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4800" b="1" dirty="0">
                <a:ln w="11430"/>
                <a:solidFill>
                  <a:schemeClr val="bg2">
                    <a:lumMod val="25000"/>
                  </a:schemeClr>
                </a:solidFill>
                <a:effectLst>
                  <a:outerShdw blurRad="50800" dist="39000" dir="5460000" algn="tl">
                    <a:srgbClr val="000000">
                      <a:alpha val="38000"/>
                    </a:srgbClr>
                  </a:outerShdw>
                </a:effectLst>
                <a:latin typeface="Arial Black" pitchFamily="34" charset="0"/>
              </a:rPr>
              <a:t>Good and godly people most often collide over TRADITIONS, VISION, and VALUES in the faith community. </a:t>
            </a:r>
          </a:p>
        </p:txBody>
      </p:sp>
      <p:pic>
        <p:nvPicPr>
          <p:cNvPr id="19458" name="Picture 2" descr="I:\drew\pix uli\Conflict1.png"/>
          <p:cNvPicPr>
            <a:picLocks noChangeAspect="1" noChangeArrowheads="1"/>
          </p:cNvPicPr>
          <p:nvPr/>
        </p:nvPicPr>
        <p:blipFill>
          <a:blip r:embed="rId2" cstate="print"/>
          <a:srcRect/>
          <a:stretch>
            <a:fillRect/>
          </a:stretch>
        </p:blipFill>
        <p:spPr bwMode="auto">
          <a:xfrm>
            <a:off x="2438400" y="4210050"/>
            <a:ext cx="3810000" cy="2571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9525" cap="rnd">
          <a:solidFill>
            <a:schemeClr val="tx2">
              <a:lumMod val="40000"/>
              <a:lumOff val="60000"/>
            </a:schemeClr>
          </a:solidFill>
          <a:round/>
          <a:headEnd/>
          <a:tailEnd/>
        </a:ln>
        <a:effectLst/>
      </a:spPr>
      <a:bodyPr lIns="12700" tIns="12700" rIns="12700" bIns="12700"/>
      <a:lstStyle>
        <a:defPPr marL="457200" indent="-457200" algn="ctr">
          <a:defRPr sz="2000" b="1" dirty="0" smtClean="0">
            <a:effectLst/>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2" ma:contentTypeDescription="Create a new document." ma:contentTypeScope="" ma:versionID="e2e4fca6c7706156bc0866a237d2715b">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6cce27538b149d122bf51225c47e4bdf"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C243C-7414-4CD1-807B-C9EAAE38F550}"/>
</file>

<file path=customXml/itemProps2.xml><?xml version="1.0" encoding="utf-8"?>
<ds:datastoreItem xmlns:ds="http://schemas.openxmlformats.org/officeDocument/2006/customXml" ds:itemID="{904E1997-2DF8-4625-922E-0E4490C88C7F}"/>
</file>

<file path=docProps/app.xml><?xml version="1.0" encoding="utf-8"?>
<Properties xmlns="http://schemas.openxmlformats.org/officeDocument/2006/extended-properties" xmlns:vt="http://schemas.openxmlformats.org/officeDocument/2006/docPropsVTypes">
  <TotalTime>1949</TotalTime>
  <Words>1668</Words>
  <Application>Microsoft Macintosh PowerPoint</Application>
  <PresentationFormat>On-screen Show (4:3)</PresentationFormat>
  <Paragraphs>201</Paragraphs>
  <Slides>50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Black</vt:lpstr>
      <vt:lpstr>Calibri</vt:lpstr>
      <vt:lpstr>Wingdings</vt:lpstr>
      <vt:lpstr>Office Theme</vt:lpstr>
      <vt:lpstr>Embracing  Tension and Transitions:  Seven Essentials for Effective Leadership</vt:lpstr>
      <vt:lpstr>of Leadership…</vt:lpstr>
      <vt:lpstr>“Leading for change is not the same as exercise of power.”</vt:lpstr>
      <vt:lpstr>PowerPoint Presentation</vt:lpstr>
      <vt:lpstr>VISION OF THE FUTURE</vt:lpstr>
      <vt:lpstr>VISION OF THE FUTURE</vt:lpstr>
      <vt:lpstr>VISION OF THE FUTURE</vt:lpstr>
      <vt:lpstr>VISION OF THE FUTURE</vt:lpstr>
      <vt:lpstr>Good and godly people most often collide over TRADITIONS, VISION, and VALUES in the faith community. </vt:lpstr>
      <vt:lpstr>PowerPoint Presentation</vt:lpstr>
      <vt:lpstr>SIGMOID CURVE</vt:lpstr>
      <vt:lpstr>Break out Point of F and G</vt:lpstr>
      <vt:lpstr>Regarding the transition period, the leader must model  consistency, steadiness, integrity,  respect, trust, and communication.</vt:lpstr>
      <vt:lpstr>Where are you as leader and where is your congregation in the cycle?</vt:lpstr>
      <vt:lpstr>“VISION” has to do with seeing things clearly and at a great distance.”</vt:lpstr>
      <vt:lpstr>PowerPoint Presentation</vt:lpstr>
      <vt:lpstr>Change for us is inevitable. Problems arise in the TRANSITIONS. We want and need for these transitions to be transformative; not destructive and divisive.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“Father, forgive them, for they do not know what they are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lead decisively with Christian humility, develop and nurture:</vt:lpstr>
      <vt:lpstr>PowerPoint Presentation</vt:lpstr>
      <vt:lpstr>PowerPoint Presentation</vt:lpstr>
      <vt:lpstr>Leaders who inspire others…  _____ #1. Set Clear Standards (or         Expectations) ___ #2. Expect the Best ___ #3. Pay Attention ___ #4. Personalize Recognition ___ #5. Tell the Story ___ #6. Celebrate Together ___ #7. Set the Example</vt:lpstr>
      <vt:lpstr>PowerPoint Presentation</vt:lpstr>
      <vt:lpstr>PowerPoint Presentation</vt:lpstr>
      <vt:lpstr> “Leaders with the mind of Christ seek to humbly lead others, for the purpose of inspiring and enabling them, through teaching, collaboration, and example, to live their lives under the Lordship of Christ, and to understand, accept, and fulfill their ministry to each other, their vocational mandate, and their mission in the world.”  ELF- Definition of Christian Servant Leadership</vt:lpstr>
      <vt:lpstr>Collins speak of “humility and fierce resolve as essential for Level 5 or top leaders.” You will also discover that Christian servant leaders…   __1.  Speak Gracefully.  Watch the words you           speak __ 2. Live Gratefully.  Don’t whine, be grateful __ 3. Listen Intently. Seek first to understand __ 4. Forgive Freely.  Be proactive in extending                     forgiveness __ 5. Lead Decisively.  Combine deep humility             with fierce resolve __ 6. Love Deeply.  Value people, not power __ 7. Pray Earnestly.  Become the change you          desire to see in others.</vt:lpstr>
      <vt:lpstr>PowerPoint Presentation</vt:lpstr>
      <vt:lpstr>“Whatever happens, conduct yourselves in a manner worthy of the Gospel of Christ.” Philippians 1:27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Ruth Salangsang</dc:creator>
  <cp:lastModifiedBy>Fairbanks, E. Lebron</cp:lastModifiedBy>
  <cp:revision>170</cp:revision>
  <dcterms:created xsi:type="dcterms:W3CDTF">2012-02-14T01:30:42Z</dcterms:created>
  <dcterms:modified xsi:type="dcterms:W3CDTF">2022-07-11T15:16:33Z</dcterms:modified>
</cp:coreProperties>
</file>